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Agrandir Narrow Heavy" pitchFamily="2" charset="77"/>
      <p:regular r:id="rId42"/>
      <p:bold r:id="rId43"/>
    </p:embeddedFont>
    <p:embeddedFont>
      <p:font typeface="Aileron" pitchFamily="2" charset="77"/>
      <p:regular r:id="rId44"/>
    </p:embeddedFont>
    <p:embeddedFont>
      <p:font typeface="Aileron Bold" pitchFamily="2" charset="77"/>
      <p:regular r:id="rId45"/>
      <p:bold r:id="rId46"/>
    </p:embeddedFont>
    <p:embeddedFont>
      <p:font typeface="Arimo" panose="020B0604020202020204" pitchFamily="34" charset="0"/>
      <p:regular r:id="rId47"/>
    </p:embeddedFont>
    <p:embeddedFont>
      <p:font typeface="Liberation Sans" panose="020B0604020202020204" pitchFamily="34" charset="0"/>
      <p:regular r:id="rId48"/>
    </p:embeddedFont>
    <p:embeddedFont>
      <p:font typeface="Liberation Sans Bold" panose="020B0704020202020204" pitchFamily="34" charset="0"/>
      <p:regular r:id="rId49"/>
      <p:bold r:id="rId50"/>
    </p:embeddedFont>
    <p:embeddedFont>
      <p:font typeface="Liberation Sans Italics" panose="020B0604020202090204" pitchFamily="34" charset="0"/>
      <p:regular r:id="rId51"/>
      <p:italic r:id="rId52"/>
    </p:embeddedFont>
    <p:embeddedFont>
      <p:font typeface="Montserrat" pitchFamily="2" charset="77"/>
      <p:regular r:id="rId53"/>
      <p:bold r:id="rId54"/>
      <p:italic r:id="rId55"/>
      <p:boldItalic r:id="rId56"/>
    </p:embeddedFont>
    <p:embeddedFont>
      <p:font typeface="Open Sauce Heavy" pitchFamily="2" charset="77"/>
      <p:regular r:id="rId57"/>
      <p:bold r:id="rId58"/>
    </p:embeddedFont>
    <p:embeddedFont>
      <p:font typeface="Poppins Bold" pitchFamily="2" charset="77"/>
      <p:regular r:id="rId59"/>
      <p:bold r:id="rId60"/>
    </p:embeddedFont>
    <p:embeddedFont>
      <p:font typeface="Poppins Semi-Bold" pitchFamily="2" charset="77"/>
      <p:regular r:id="rId61"/>
      <p:bold r:id="rId62"/>
    </p:embeddedFont>
    <p:embeddedFont>
      <p:font typeface="Raleway Bold" panose="020B0803030101060003" pitchFamily="34" charset="77"/>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autoAdjust="0"/>
    <p:restoredTop sz="94609" autoAdjust="0"/>
  </p:normalViewPr>
  <p:slideViewPr>
    <p:cSldViewPr>
      <p:cViewPr varScale="1">
        <p:scale>
          <a:sx n="101" d="100"/>
          <a:sy n="101" d="100"/>
        </p:scale>
        <p:origin x="90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svg"/><Relationship Id="rId7" Type="http://schemas.openxmlformats.org/officeDocument/2006/relationships/image" Target="../media/image43.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2.svg"/><Relationship Id="rId7" Type="http://schemas.openxmlformats.org/officeDocument/2006/relationships/image" Target="../media/image2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9.sv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58.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62.sv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gif"/><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0.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2.svg"/><Relationship Id="rId7" Type="http://schemas.openxmlformats.org/officeDocument/2006/relationships/image" Target="../media/image7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83.svg"/><Relationship Id="rId7" Type="http://schemas.openxmlformats.org/officeDocument/2006/relationships/image" Target="../media/image91.sv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83.svg"/><Relationship Id="rId7" Type="http://schemas.openxmlformats.org/officeDocument/2006/relationships/image" Target="../media/image95.sv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7.svg"/><Relationship Id="rId7" Type="http://schemas.openxmlformats.org/officeDocument/2006/relationships/image" Target="../media/image101.sv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7.xml"/><Relationship Id="rId5" Type="http://schemas.openxmlformats.org/officeDocument/2006/relationships/image" Target="../media/image108.svg"/><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2.svg"/><Relationship Id="rId7"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29.sv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png"/></Relationships>
</file>

<file path=ppt/slides/_rels/slide33.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5.svg"/><Relationship Id="rId7" Type="http://schemas.openxmlformats.org/officeDocument/2006/relationships/image" Target="../media/image68.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108.svg"/></Relationships>
</file>

<file path=ppt/slides/_rels/slide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www.wipo.int/tradesecrets/en/" TargetMode="External"/><Relationship Id="rId5" Type="http://schemas.openxmlformats.org/officeDocument/2006/relationships/image" Target="../media/image14.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4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svg"/><Relationship Id="rId7" Type="http://schemas.openxmlformats.org/officeDocument/2006/relationships/image" Target="../media/image2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5.svg"/><Relationship Id="rId7"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gif"/><Relationship Id="rId5" Type="http://schemas.openxmlformats.org/officeDocument/2006/relationships/image" Target="../media/image29.svg"/><Relationship Id="rId10" Type="http://schemas.openxmlformats.org/officeDocument/2006/relationships/image" Target="../media/image33.sv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svg"/><Relationship Id="rId7" Type="http://schemas.openxmlformats.org/officeDocument/2006/relationships/image" Target="../media/image2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10"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38.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2.svg"/><Relationship Id="rId7" Type="http://schemas.openxmlformats.org/officeDocument/2006/relationships/image" Target="../media/image3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1.svg"/><Relationship Id="rId5" Type="http://schemas.openxmlformats.org/officeDocument/2006/relationships/image" Target="../media/image29.svg"/><Relationship Id="rId10" Type="http://schemas.openxmlformats.org/officeDocument/2006/relationships/image" Target="../media/image40.png"/><Relationship Id="rId4" Type="http://schemas.openxmlformats.org/officeDocument/2006/relationships/image" Target="../media/image28.pn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grpSp>
        <p:nvGrpSpPr>
          <p:cNvPr id="2" name="Group 2"/>
          <p:cNvGrpSpPr/>
          <p:nvPr/>
        </p:nvGrpSpPr>
        <p:grpSpPr>
          <a:xfrm>
            <a:off x="8500005" y="0"/>
            <a:ext cx="9787995" cy="10255937"/>
            <a:chOff x="0" y="0"/>
            <a:chExt cx="1629364" cy="1707260"/>
          </a:xfrm>
        </p:grpSpPr>
        <p:sp>
          <p:nvSpPr>
            <p:cNvPr id="3" name="Freeform 3"/>
            <p:cNvSpPr/>
            <p:nvPr/>
          </p:nvSpPr>
          <p:spPr>
            <a:xfrm>
              <a:off x="0" y="0"/>
              <a:ext cx="1629364" cy="1707260"/>
            </a:xfrm>
            <a:custGeom>
              <a:avLst/>
              <a:gdLst/>
              <a:ahLst/>
              <a:cxnLst/>
              <a:rect l="l" t="t" r="r" b="b"/>
              <a:pathLst>
                <a:path w="1629364" h="1707260">
                  <a:moveTo>
                    <a:pt x="0" y="0"/>
                  </a:moveTo>
                  <a:lnTo>
                    <a:pt x="1629364" y="0"/>
                  </a:lnTo>
                  <a:lnTo>
                    <a:pt x="1629364" y="1707260"/>
                  </a:lnTo>
                  <a:lnTo>
                    <a:pt x="0" y="1707260"/>
                  </a:lnTo>
                  <a:close/>
                </a:path>
              </a:pathLst>
            </a:custGeom>
            <a:blipFill>
              <a:blip r:embed="rId2"/>
              <a:stretch>
                <a:fillRect l="-72193" r="-72193"/>
              </a:stretch>
            </a:blipFill>
          </p:spPr>
          <p:txBody>
            <a:bodyPr/>
            <a:lstStyle/>
            <a:p>
              <a:endParaRPr lang="fr-FR"/>
            </a:p>
          </p:txBody>
        </p:sp>
      </p:grpSp>
      <p:sp>
        <p:nvSpPr>
          <p:cNvPr id="4" name="Freeform 4"/>
          <p:cNvSpPr/>
          <p:nvPr/>
        </p:nvSpPr>
        <p:spPr>
          <a:xfrm flipV="1">
            <a:off x="8066341" y="-78484"/>
            <a:ext cx="4573309" cy="4561875"/>
          </a:xfrm>
          <a:custGeom>
            <a:avLst/>
            <a:gdLst/>
            <a:ahLst/>
            <a:cxnLst/>
            <a:rect l="l" t="t" r="r" b="b"/>
            <a:pathLst>
              <a:path w="4573309" h="4561875">
                <a:moveTo>
                  <a:pt x="0" y="4561875"/>
                </a:moveTo>
                <a:lnTo>
                  <a:pt x="4573308" y="4561875"/>
                </a:lnTo>
                <a:lnTo>
                  <a:pt x="4573308" y="0"/>
                </a:lnTo>
                <a:lnTo>
                  <a:pt x="0" y="0"/>
                </a:lnTo>
                <a:lnTo>
                  <a:pt x="0" y="456187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Freeform 5"/>
          <p:cNvSpPr/>
          <p:nvPr/>
        </p:nvSpPr>
        <p:spPr>
          <a:xfrm rot="5400000">
            <a:off x="3845347" y="2646483"/>
            <a:ext cx="12394783" cy="3424059"/>
          </a:xfrm>
          <a:custGeom>
            <a:avLst/>
            <a:gdLst/>
            <a:ahLst/>
            <a:cxnLst/>
            <a:rect l="l" t="t" r="r" b="b"/>
            <a:pathLst>
              <a:path w="12394783" h="3424059">
                <a:moveTo>
                  <a:pt x="0" y="0"/>
                </a:moveTo>
                <a:lnTo>
                  <a:pt x="12394783" y="0"/>
                </a:lnTo>
                <a:lnTo>
                  <a:pt x="12394783" y="3424059"/>
                </a:lnTo>
                <a:lnTo>
                  <a:pt x="0" y="34240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6" name="Freeform 6"/>
          <p:cNvSpPr/>
          <p:nvPr/>
        </p:nvSpPr>
        <p:spPr>
          <a:xfrm flipH="1" flipV="1">
            <a:off x="1659481" y="7593219"/>
            <a:ext cx="6840524" cy="1154339"/>
          </a:xfrm>
          <a:custGeom>
            <a:avLst/>
            <a:gdLst/>
            <a:ahLst/>
            <a:cxnLst/>
            <a:rect l="l" t="t" r="r" b="b"/>
            <a:pathLst>
              <a:path w="6840524" h="1154339">
                <a:moveTo>
                  <a:pt x="6840524" y="1154339"/>
                </a:moveTo>
                <a:lnTo>
                  <a:pt x="0" y="1154339"/>
                </a:lnTo>
                <a:lnTo>
                  <a:pt x="0" y="0"/>
                </a:lnTo>
                <a:lnTo>
                  <a:pt x="6840524" y="0"/>
                </a:lnTo>
                <a:lnTo>
                  <a:pt x="6840524" y="115433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7" name="Freeform 7"/>
          <p:cNvSpPr/>
          <p:nvPr/>
        </p:nvSpPr>
        <p:spPr>
          <a:xfrm>
            <a:off x="167619" y="120150"/>
            <a:ext cx="3122590" cy="1817100"/>
          </a:xfrm>
          <a:custGeom>
            <a:avLst/>
            <a:gdLst/>
            <a:ahLst/>
            <a:cxnLst/>
            <a:rect l="l" t="t" r="r" b="b"/>
            <a:pathLst>
              <a:path w="3122590" h="1817100">
                <a:moveTo>
                  <a:pt x="0" y="0"/>
                </a:moveTo>
                <a:lnTo>
                  <a:pt x="3122590" y="0"/>
                </a:lnTo>
                <a:lnTo>
                  <a:pt x="3122590" y="1817100"/>
                </a:lnTo>
                <a:lnTo>
                  <a:pt x="0" y="1817100"/>
                </a:lnTo>
                <a:lnTo>
                  <a:pt x="0" y="0"/>
                </a:lnTo>
                <a:close/>
              </a:path>
            </a:pathLst>
          </a:custGeom>
          <a:blipFill>
            <a:blip r:embed="rId9"/>
            <a:stretch>
              <a:fillRect/>
            </a:stretch>
          </a:blipFill>
        </p:spPr>
        <p:txBody>
          <a:bodyPr/>
          <a:lstStyle/>
          <a:p>
            <a:endParaRPr lang="fr-FR"/>
          </a:p>
        </p:txBody>
      </p:sp>
      <p:sp>
        <p:nvSpPr>
          <p:cNvPr id="8" name="Freeform 8"/>
          <p:cNvSpPr/>
          <p:nvPr/>
        </p:nvSpPr>
        <p:spPr>
          <a:xfrm>
            <a:off x="3426002" y="518932"/>
            <a:ext cx="1184310" cy="1019536"/>
          </a:xfrm>
          <a:custGeom>
            <a:avLst/>
            <a:gdLst/>
            <a:ahLst/>
            <a:cxnLst/>
            <a:rect l="l" t="t" r="r" b="b"/>
            <a:pathLst>
              <a:path w="1184310" h="1019536">
                <a:moveTo>
                  <a:pt x="0" y="0"/>
                </a:moveTo>
                <a:lnTo>
                  <a:pt x="1184309" y="0"/>
                </a:lnTo>
                <a:lnTo>
                  <a:pt x="1184309" y="1019536"/>
                </a:lnTo>
                <a:lnTo>
                  <a:pt x="0" y="1019536"/>
                </a:lnTo>
                <a:lnTo>
                  <a:pt x="0" y="0"/>
                </a:lnTo>
                <a:close/>
              </a:path>
            </a:pathLst>
          </a:custGeom>
          <a:blipFill>
            <a:blip r:embed="rId10"/>
            <a:stretch>
              <a:fillRect/>
            </a:stretch>
          </a:blipFill>
        </p:spPr>
        <p:txBody>
          <a:bodyPr/>
          <a:lstStyle/>
          <a:p>
            <a:endParaRPr lang="fr-FR"/>
          </a:p>
        </p:txBody>
      </p:sp>
      <p:sp>
        <p:nvSpPr>
          <p:cNvPr id="9" name="TextBox 9"/>
          <p:cNvSpPr txBox="1"/>
          <p:nvPr/>
        </p:nvSpPr>
        <p:spPr>
          <a:xfrm>
            <a:off x="82059" y="9721513"/>
            <a:ext cx="8115300"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10" name="TextBox 10"/>
          <p:cNvSpPr txBox="1"/>
          <p:nvPr/>
        </p:nvSpPr>
        <p:spPr>
          <a:xfrm>
            <a:off x="540872" y="2206115"/>
            <a:ext cx="10920475" cy="4567954"/>
          </a:xfrm>
          <a:prstGeom prst="rect">
            <a:avLst/>
          </a:prstGeom>
        </p:spPr>
        <p:txBody>
          <a:bodyPr lIns="0" tIns="0" rIns="0" bIns="0" rtlCol="0" anchor="t">
            <a:spAutoFit/>
          </a:bodyPr>
          <a:lstStyle/>
          <a:p>
            <a:pPr>
              <a:lnSpc>
                <a:spcPts val="9012"/>
              </a:lnSpc>
            </a:pPr>
            <a:r>
              <a:rPr lang="en-US" sz="6483">
                <a:solidFill>
                  <a:srgbClr val="FFFFFF"/>
                </a:solidFill>
                <a:latin typeface="Liberation Sans Bold"/>
              </a:rPr>
              <a:t>Employees' inventions </a:t>
            </a:r>
          </a:p>
          <a:p>
            <a:pPr>
              <a:lnSpc>
                <a:spcPts val="9012"/>
              </a:lnSpc>
            </a:pPr>
            <a:r>
              <a:rPr lang="en-US" sz="6483">
                <a:solidFill>
                  <a:srgbClr val="FFFFFF"/>
                </a:solidFill>
                <a:latin typeface="Liberation Sans Bold"/>
              </a:rPr>
              <a:t>Know-how</a:t>
            </a:r>
          </a:p>
          <a:p>
            <a:pPr>
              <a:lnSpc>
                <a:spcPts val="9012"/>
              </a:lnSpc>
            </a:pPr>
            <a:r>
              <a:rPr lang="en-US" sz="6483">
                <a:solidFill>
                  <a:srgbClr val="FFFFFF"/>
                </a:solidFill>
                <a:latin typeface="Liberation Sans Bold"/>
              </a:rPr>
              <a:t>Business secrets regime</a:t>
            </a:r>
          </a:p>
          <a:p>
            <a:pPr>
              <a:lnSpc>
                <a:spcPts val="9012"/>
              </a:lnSpc>
            </a:pPr>
            <a:r>
              <a:rPr lang="en-US" sz="6483">
                <a:solidFill>
                  <a:srgbClr val="FFFFFF"/>
                </a:solidFill>
                <a:latin typeface="Liberation Sans Bold"/>
              </a:rPr>
              <a:t>Confidential information</a:t>
            </a:r>
          </a:p>
        </p:txBody>
      </p:sp>
      <p:sp>
        <p:nvSpPr>
          <p:cNvPr id="11" name="TextBox 11"/>
          <p:cNvSpPr txBox="1"/>
          <p:nvPr/>
        </p:nvSpPr>
        <p:spPr>
          <a:xfrm>
            <a:off x="3340984" y="7563328"/>
            <a:ext cx="3477518" cy="1128396"/>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Liberation Sans Bold"/>
              </a:rPr>
              <a:t>Telecom Paris</a:t>
            </a:r>
          </a:p>
          <a:p>
            <a:pPr algn="ctr">
              <a:lnSpc>
                <a:spcPts val="4479"/>
              </a:lnSpc>
              <a:spcBef>
                <a:spcPct val="0"/>
              </a:spcBef>
            </a:pPr>
            <a:r>
              <a:rPr lang="en-US" sz="3199">
                <a:solidFill>
                  <a:srgbClr val="FFFFFF"/>
                </a:solidFill>
                <a:latin typeface="Liberation Sans Bold"/>
              </a:rPr>
              <a:t>MARCH 19th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481694" y="627819"/>
            <a:ext cx="7161424" cy="1120587"/>
            <a:chOff x="0" y="0"/>
            <a:chExt cx="9548566" cy="1494116"/>
          </a:xfrm>
        </p:grpSpPr>
        <p:sp>
          <p:nvSpPr>
            <p:cNvPr id="3" name="Freeform 3"/>
            <p:cNvSpPr/>
            <p:nvPr/>
          </p:nvSpPr>
          <p:spPr>
            <a:xfrm flipH="1" flipV="1">
              <a:off x="0" y="0"/>
              <a:ext cx="9548566" cy="1494116"/>
            </a:xfrm>
            <a:custGeom>
              <a:avLst/>
              <a:gdLst/>
              <a:ahLst/>
              <a:cxnLst/>
              <a:rect l="l" t="t" r="r" b="b"/>
              <a:pathLst>
                <a:path w="9548566" h="1494116">
                  <a:moveTo>
                    <a:pt x="9548566" y="1494116"/>
                  </a:moveTo>
                  <a:lnTo>
                    <a:pt x="0" y="1494116"/>
                  </a:lnTo>
                  <a:lnTo>
                    <a:pt x="0" y="0"/>
                  </a:lnTo>
                  <a:lnTo>
                    <a:pt x="9548566" y="0"/>
                  </a:lnTo>
                  <a:lnTo>
                    <a:pt x="9548566" y="1494116"/>
                  </a:lnTo>
                  <a:close/>
                </a:path>
              </a:pathLst>
            </a:custGeom>
            <a:blipFill>
              <a:blip r:embed="rId2">
                <a:extLst>
                  <a:ext uri="{96DAC541-7B7A-43D3-8B79-37D633B846F1}">
                    <asvg:svgBlip xmlns:asvg="http://schemas.microsoft.com/office/drawing/2016/SVG/main" r:embed="rId3"/>
                  </a:ext>
                </a:extLst>
              </a:blip>
              <a:stretch>
                <a:fillRect t="-3922" b="-3922"/>
              </a:stretch>
            </a:blipFill>
          </p:spPr>
          <p:txBody>
            <a:bodyPr/>
            <a:lstStyle/>
            <a:p>
              <a:endParaRPr lang="fr-FR"/>
            </a:p>
          </p:txBody>
        </p:sp>
        <p:sp>
          <p:nvSpPr>
            <p:cNvPr id="4" name="TextBox 4"/>
            <p:cNvSpPr txBox="1"/>
            <p:nvPr/>
          </p:nvSpPr>
          <p:spPr>
            <a:xfrm>
              <a:off x="342685" y="210483"/>
              <a:ext cx="8405428" cy="1044575"/>
            </a:xfrm>
            <a:prstGeom prst="rect">
              <a:avLst/>
            </a:prstGeom>
          </p:spPr>
          <p:txBody>
            <a:bodyPr lIns="0" tIns="0" rIns="0" bIns="0" rtlCol="0" anchor="t">
              <a:spAutoFit/>
            </a:bodyPr>
            <a:lstStyle/>
            <a:p>
              <a:pPr>
                <a:lnSpc>
                  <a:spcPts val="6033"/>
                </a:lnSpc>
              </a:pPr>
              <a:r>
                <a:rPr lang="en-US" sz="5028">
                  <a:solidFill>
                    <a:srgbClr val="FF861D"/>
                  </a:solidFill>
                  <a:latin typeface="Liberation Sans Bold"/>
                </a:rPr>
                <a:t>US REGIME</a:t>
              </a:r>
            </a:p>
          </p:txBody>
        </p:sp>
      </p:grpSp>
      <p:grpSp>
        <p:nvGrpSpPr>
          <p:cNvPr id="5" name="Group 5"/>
          <p:cNvGrpSpPr/>
          <p:nvPr/>
        </p:nvGrpSpPr>
        <p:grpSpPr>
          <a:xfrm>
            <a:off x="1479032" y="2849273"/>
            <a:ext cx="10044953" cy="1893346"/>
            <a:chOff x="0" y="0"/>
            <a:chExt cx="10793764" cy="2034488"/>
          </a:xfrm>
        </p:grpSpPr>
        <p:sp>
          <p:nvSpPr>
            <p:cNvPr id="6" name="Freeform 6"/>
            <p:cNvSpPr/>
            <p:nvPr/>
          </p:nvSpPr>
          <p:spPr>
            <a:xfrm>
              <a:off x="0" y="0"/>
              <a:ext cx="10795034" cy="2034488"/>
            </a:xfrm>
            <a:custGeom>
              <a:avLst/>
              <a:gdLst/>
              <a:ahLst/>
              <a:cxnLst/>
              <a:rect l="l" t="t" r="r" b="b"/>
              <a:pathLst>
                <a:path w="10795034" h="2034488">
                  <a:moveTo>
                    <a:pt x="10241314" y="2034488"/>
                  </a:moveTo>
                  <a:lnTo>
                    <a:pt x="553720" y="2034488"/>
                  </a:lnTo>
                  <a:cubicBezTo>
                    <a:pt x="247650" y="2034488"/>
                    <a:pt x="0" y="1579138"/>
                    <a:pt x="0" y="1018497"/>
                  </a:cubicBezTo>
                  <a:cubicBezTo>
                    <a:pt x="0" y="455520"/>
                    <a:pt x="247650" y="0"/>
                    <a:pt x="553720" y="0"/>
                  </a:cubicBezTo>
                  <a:lnTo>
                    <a:pt x="10241314" y="0"/>
                  </a:lnTo>
                  <a:cubicBezTo>
                    <a:pt x="10547384" y="0"/>
                    <a:pt x="10795034" y="455520"/>
                    <a:pt x="10795034" y="1018497"/>
                  </a:cubicBezTo>
                  <a:cubicBezTo>
                    <a:pt x="10793764" y="1579138"/>
                    <a:pt x="10546114" y="2034488"/>
                    <a:pt x="10241314" y="2034488"/>
                  </a:cubicBezTo>
                  <a:close/>
                </a:path>
              </a:pathLst>
            </a:custGeom>
            <a:solidFill>
              <a:srgbClr val="001A70"/>
            </a:solidFill>
          </p:spPr>
          <p:txBody>
            <a:bodyPr/>
            <a:lstStyle/>
            <a:p>
              <a:endParaRPr lang="fr-FR"/>
            </a:p>
          </p:txBody>
        </p:sp>
      </p:grpSp>
      <p:sp>
        <p:nvSpPr>
          <p:cNvPr id="7" name="Freeform 7"/>
          <p:cNvSpPr/>
          <p:nvPr/>
        </p:nvSpPr>
        <p:spPr>
          <a:xfrm>
            <a:off x="2449048" y="6539215"/>
            <a:ext cx="1232268" cy="999257"/>
          </a:xfrm>
          <a:custGeom>
            <a:avLst/>
            <a:gdLst/>
            <a:ahLst/>
            <a:cxnLst/>
            <a:rect l="l" t="t" r="r" b="b"/>
            <a:pathLst>
              <a:path w="1232268" h="999257">
                <a:moveTo>
                  <a:pt x="0" y="0"/>
                </a:moveTo>
                <a:lnTo>
                  <a:pt x="1232268" y="0"/>
                </a:lnTo>
                <a:lnTo>
                  <a:pt x="1232268" y="999258"/>
                </a:lnTo>
                <a:lnTo>
                  <a:pt x="0" y="999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6115754" y="383983"/>
            <a:ext cx="1616341" cy="1608260"/>
          </a:xfrm>
          <a:custGeom>
            <a:avLst/>
            <a:gdLst/>
            <a:ahLst/>
            <a:cxnLst/>
            <a:rect l="l" t="t" r="r" b="b"/>
            <a:pathLst>
              <a:path w="1616341" h="1608260">
                <a:moveTo>
                  <a:pt x="0" y="0"/>
                </a:moveTo>
                <a:lnTo>
                  <a:pt x="1616342" y="0"/>
                </a:lnTo>
                <a:lnTo>
                  <a:pt x="1616342" y="1608259"/>
                </a:lnTo>
                <a:lnTo>
                  <a:pt x="0" y="16082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9" name="Freeform 9"/>
          <p:cNvSpPr/>
          <p:nvPr/>
        </p:nvSpPr>
        <p:spPr>
          <a:xfrm>
            <a:off x="12642146" y="383983"/>
            <a:ext cx="5274544" cy="5109715"/>
          </a:xfrm>
          <a:custGeom>
            <a:avLst/>
            <a:gdLst/>
            <a:ahLst/>
            <a:cxnLst/>
            <a:rect l="l" t="t" r="r" b="b"/>
            <a:pathLst>
              <a:path w="5274544" h="5109715">
                <a:moveTo>
                  <a:pt x="0" y="0"/>
                </a:moveTo>
                <a:lnTo>
                  <a:pt x="5274544" y="0"/>
                </a:lnTo>
                <a:lnTo>
                  <a:pt x="5274544" y="5109714"/>
                </a:lnTo>
                <a:lnTo>
                  <a:pt x="0" y="51097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0" name="TextBox 10"/>
          <p:cNvSpPr txBox="1"/>
          <p:nvPr/>
        </p:nvSpPr>
        <p:spPr>
          <a:xfrm>
            <a:off x="14629087" y="9763272"/>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11" name="TextBox 11"/>
          <p:cNvSpPr txBox="1"/>
          <p:nvPr/>
        </p:nvSpPr>
        <p:spPr>
          <a:xfrm>
            <a:off x="3791511" y="6396224"/>
            <a:ext cx="13467789" cy="1799591"/>
          </a:xfrm>
          <a:prstGeom prst="rect">
            <a:avLst/>
          </a:prstGeom>
        </p:spPr>
        <p:txBody>
          <a:bodyPr lIns="0" tIns="0" rIns="0" bIns="0" rtlCol="0" anchor="t">
            <a:spAutoFit/>
          </a:bodyPr>
          <a:lstStyle/>
          <a:p>
            <a:pPr>
              <a:lnSpc>
                <a:spcPts val="4759"/>
              </a:lnSpc>
            </a:pPr>
            <a:r>
              <a:rPr lang="en-US" sz="3399" dirty="0">
                <a:solidFill>
                  <a:srgbClr val="FFFFFF"/>
                </a:solidFill>
                <a:latin typeface="Liberation Sans"/>
              </a:rPr>
              <a:t>Usually, companies require their employees to assign their patent ownership to the company as a condition of employment</a:t>
            </a:r>
          </a:p>
          <a:p>
            <a:pPr>
              <a:lnSpc>
                <a:spcPts val="4759"/>
              </a:lnSpc>
              <a:spcBef>
                <a:spcPct val="0"/>
              </a:spcBef>
            </a:pPr>
            <a:endParaRPr lang="en-US" sz="3399" dirty="0">
              <a:solidFill>
                <a:srgbClr val="FFFFFF"/>
              </a:solidFill>
              <a:latin typeface="Liberation Sans"/>
            </a:endParaRPr>
          </a:p>
        </p:txBody>
      </p:sp>
      <p:sp>
        <p:nvSpPr>
          <p:cNvPr id="12" name="TextBox 12"/>
          <p:cNvSpPr txBox="1"/>
          <p:nvPr/>
        </p:nvSpPr>
        <p:spPr>
          <a:xfrm>
            <a:off x="1796295" y="3376048"/>
            <a:ext cx="9410427" cy="744546"/>
          </a:xfrm>
          <a:prstGeom prst="rect">
            <a:avLst/>
          </a:prstGeom>
        </p:spPr>
        <p:txBody>
          <a:bodyPr lIns="0" tIns="0" rIns="0" bIns="0" rtlCol="0" anchor="t">
            <a:spAutoFit/>
          </a:bodyPr>
          <a:lstStyle/>
          <a:p>
            <a:pPr algn="ctr">
              <a:lnSpc>
                <a:spcPts val="6057"/>
              </a:lnSpc>
              <a:spcBef>
                <a:spcPct val="0"/>
              </a:spcBef>
            </a:pPr>
            <a:r>
              <a:rPr lang="en-US" sz="4326">
                <a:solidFill>
                  <a:srgbClr val="FFFFFF"/>
                </a:solidFill>
                <a:latin typeface="Liberation Sans"/>
              </a:rPr>
              <a:t>The employee has a right to the patent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25098"/>
            <a:ext cx="7161424" cy="1120587"/>
            <a:chOff x="0" y="0"/>
            <a:chExt cx="9548566" cy="1494116"/>
          </a:xfrm>
        </p:grpSpPr>
        <p:sp>
          <p:nvSpPr>
            <p:cNvPr id="3" name="Freeform 3"/>
            <p:cNvSpPr/>
            <p:nvPr/>
          </p:nvSpPr>
          <p:spPr>
            <a:xfrm flipH="1" flipV="1">
              <a:off x="0" y="0"/>
              <a:ext cx="9548566" cy="1494116"/>
            </a:xfrm>
            <a:custGeom>
              <a:avLst/>
              <a:gdLst/>
              <a:ahLst/>
              <a:cxnLst/>
              <a:rect l="l" t="t" r="r" b="b"/>
              <a:pathLst>
                <a:path w="9548566" h="1494116">
                  <a:moveTo>
                    <a:pt x="9548566" y="1494116"/>
                  </a:moveTo>
                  <a:lnTo>
                    <a:pt x="0" y="1494116"/>
                  </a:lnTo>
                  <a:lnTo>
                    <a:pt x="0" y="0"/>
                  </a:lnTo>
                  <a:lnTo>
                    <a:pt x="9548566" y="0"/>
                  </a:lnTo>
                  <a:lnTo>
                    <a:pt x="9548566" y="1494116"/>
                  </a:lnTo>
                  <a:close/>
                </a:path>
              </a:pathLst>
            </a:custGeom>
            <a:blipFill>
              <a:blip r:embed="rId2">
                <a:extLst>
                  <a:ext uri="{96DAC541-7B7A-43D3-8B79-37D633B846F1}">
                    <asvg:svgBlip xmlns:asvg="http://schemas.microsoft.com/office/drawing/2016/SVG/main" r:embed="rId3"/>
                  </a:ext>
                </a:extLst>
              </a:blip>
              <a:stretch>
                <a:fillRect t="-3922" b="-3922"/>
              </a:stretch>
            </a:blipFill>
          </p:spPr>
          <p:txBody>
            <a:bodyPr/>
            <a:lstStyle/>
            <a:p>
              <a:endParaRPr lang="fr-FR"/>
            </a:p>
          </p:txBody>
        </p:sp>
        <p:sp>
          <p:nvSpPr>
            <p:cNvPr id="4" name="TextBox 4"/>
            <p:cNvSpPr txBox="1"/>
            <p:nvPr/>
          </p:nvSpPr>
          <p:spPr>
            <a:xfrm>
              <a:off x="342685" y="210483"/>
              <a:ext cx="8405428" cy="1044575"/>
            </a:xfrm>
            <a:prstGeom prst="rect">
              <a:avLst/>
            </a:prstGeom>
          </p:spPr>
          <p:txBody>
            <a:bodyPr lIns="0" tIns="0" rIns="0" bIns="0" rtlCol="0" anchor="t">
              <a:spAutoFit/>
            </a:bodyPr>
            <a:lstStyle/>
            <a:p>
              <a:pPr>
                <a:lnSpc>
                  <a:spcPts val="6033"/>
                </a:lnSpc>
              </a:pPr>
              <a:r>
                <a:rPr lang="en-US" sz="5028">
                  <a:solidFill>
                    <a:srgbClr val="FF861D"/>
                  </a:solidFill>
                  <a:latin typeface="Liberation Sans Bold"/>
                </a:rPr>
                <a:t>JAPAN REGIME</a:t>
              </a:r>
            </a:p>
          </p:txBody>
        </p:sp>
      </p:grpSp>
      <p:sp>
        <p:nvSpPr>
          <p:cNvPr id="5" name="Freeform 5"/>
          <p:cNvSpPr/>
          <p:nvPr/>
        </p:nvSpPr>
        <p:spPr>
          <a:xfrm>
            <a:off x="1281760" y="5202671"/>
            <a:ext cx="1273250" cy="1032490"/>
          </a:xfrm>
          <a:custGeom>
            <a:avLst/>
            <a:gdLst/>
            <a:ahLst/>
            <a:cxnLst/>
            <a:rect l="l" t="t" r="r" b="b"/>
            <a:pathLst>
              <a:path w="1273250" h="1032490">
                <a:moveTo>
                  <a:pt x="0" y="0"/>
                </a:moveTo>
                <a:lnTo>
                  <a:pt x="1273250" y="0"/>
                </a:lnTo>
                <a:lnTo>
                  <a:pt x="1273250" y="1032490"/>
                </a:lnTo>
                <a:lnTo>
                  <a:pt x="0" y="1032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6" name="Freeform 6"/>
          <p:cNvSpPr/>
          <p:nvPr/>
        </p:nvSpPr>
        <p:spPr>
          <a:xfrm>
            <a:off x="1281760" y="7176562"/>
            <a:ext cx="1273250" cy="1032490"/>
          </a:xfrm>
          <a:custGeom>
            <a:avLst/>
            <a:gdLst/>
            <a:ahLst/>
            <a:cxnLst/>
            <a:rect l="l" t="t" r="r" b="b"/>
            <a:pathLst>
              <a:path w="1273250" h="1032490">
                <a:moveTo>
                  <a:pt x="0" y="0"/>
                </a:moveTo>
                <a:lnTo>
                  <a:pt x="1273250" y="0"/>
                </a:lnTo>
                <a:lnTo>
                  <a:pt x="1273250" y="1032490"/>
                </a:lnTo>
                <a:lnTo>
                  <a:pt x="0" y="1032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Freeform 7"/>
          <p:cNvSpPr/>
          <p:nvPr/>
        </p:nvSpPr>
        <p:spPr>
          <a:xfrm>
            <a:off x="13294821" y="334511"/>
            <a:ext cx="4504704" cy="4608964"/>
          </a:xfrm>
          <a:custGeom>
            <a:avLst/>
            <a:gdLst/>
            <a:ahLst/>
            <a:cxnLst/>
            <a:rect l="l" t="t" r="r" b="b"/>
            <a:pathLst>
              <a:path w="4504704" h="4608964">
                <a:moveTo>
                  <a:pt x="0" y="0"/>
                </a:moveTo>
                <a:lnTo>
                  <a:pt x="4504704" y="0"/>
                </a:lnTo>
                <a:lnTo>
                  <a:pt x="4504704" y="4608964"/>
                </a:lnTo>
                <a:lnTo>
                  <a:pt x="0" y="4608964"/>
                </a:lnTo>
                <a:lnTo>
                  <a:pt x="0" y="0"/>
                </a:lnTo>
                <a:close/>
              </a:path>
            </a:pathLst>
          </a:custGeom>
          <a:blipFill>
            <a:blip r:embed="rId6"/>
            <a:stretch>
              <a:fillRect l="-1002"/>
            </a:stretch>
          </a:blipFill>
        </p:spPr>
        <p:txBody>
          <a:bodyPr/>
          <a:lstStyle/>
          <a:p>
            <a:endParaRPr lang="fr-FR"/>
          </a:p>
        </p:txBody>
      </p:sp>
      <p:sp>
        <p:nvSpPr>
          <p:cNvPr id="8" name="Freeform 8"/>
          <p:cNvSpPr/>
          <p:nvPr/>
        </p:nvSpPr>
        <p:spPr>
          <a:xfrm>
            <a:off x="8012617" y="1028700"/>
            <a:ext cx="2480099" cy="1540822"/>
          </a:xfrm>
          <a:custGeom>
            <a:avLst/>
            <a:gdLst/>
            <a:ahLst/>
            <a:cxnLst/>
            <a:rect l="l" t="t" r="r" b="b"/>
            <a:pathLst>
              <a:path w="2480099" h="1540822">
                <a:moveTo>
                  <a:pt x="0" y="0"/>
                </a:moveTo>
                <a:lnTo>
                  <a:pt x="2480099" y="0"/>
                </a:lnTo>
                <a:lnTo>
                  <a:pt x="2480099" y="1540822"/>
                </a:lnTo>
                <a:lnTo>
                  <a:pt x="0" y="1540822"/>
                </a:lnTo>
                <a:lnTo>
                  <a:pt x="0" y="0"/>
                </a:lnTo>
                <a:close/>
              </a:path>
            </a:pathLst>
          </a:custGeom>
          <a:blipFill>
            <a:blip r:embed="rId7"/>
            <a:stretch>
              <a:fillRect l="-14605" t="-19060" r="-5842" b="-63406"/>
            </a:stretch>
          </a:blipFill>
        </p:spPr>
        <p:txBody>
          <a:bodyPr/>
          <a:lstStyle/>
          <a:p>
            <a:endParaRPr lang="fr-FR"/>
          </a:p>
        </p:txBody>
      </p:sp>
      <p:sp>
        <p:nvSpPr>
          <p:cNvPr id="9" name="TextBox 9"/>
          <p:cNvSpPr txBox="1"/>
          <p:nvPr/>
        </p:nvSpPr>
        <p:spPr>
          <a:xfrm>
            <a:off x="14629087" y="9763272"/>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10" name="TextBox 10"/>
          <p:cNvSpPr txBox="1"/>
          <p:nvPr/>
        </p:nvSpPr>
        <p:spPr>
          <a:xfrm>
            <a:off x="2668870" y="5048250"/>
            <a:ext cx="14337370" cy="1246083"/>
          </a:xfrm>
          <a:prstGeom prst="rect">
            <a:avLst/>
          </a:prstGeom>
        </p:spPr>
        <p:txBody>
          <a:bodyPr lIns="0" tIns="0" rIns="0" bIns="0" rtlCol="0" anchor="t">
            <a:spAutoFit/>
          </a:bodyPr>
          <a:lstStyle/>
          <a:p>
            <a:pPr>
              <a:lnSpc>
                <a:spcPts val="4918"/>
              </a:lnSpc>
              <a:spcBef>
                <a:spcPct val="0"/>
              </a:spcBef>
            </a:pPr>
            <a:r>
              <a:rPr lang="en-US" sz="3513">
                <a:solidFill>
                  <a:srgbClr val="FFFFFF"/>
                </a:solidFill>
                <a:latin typeface="Liberation Sans"/>
              </a:rPr>
              <a:t>Employees are the owners of all the inventions they make including those in the course of their duties</a:t>
            </a:r>
          </a:p>
        </p:txBody>
      </p:sp>
      <p:sp>
        <p:nvSpPr>
          <p:cNvPr id="11" name="TextBox 11"/>
          <p:cNvSpPr txBox="1"/>
          <p:nvPr/>
        </p:nvSpPr>
        <p:spPr>
          <a:xfrm>
            <a:off x="2668870" y="7022141"/>
            <a:ext cx="14337370" cy="2486146"/>
          </a:xfrm>
          <a:prstGeom prst="rect">
            <a:avLst/>
          </a:prstGeom>
        </p:spPr>
        <p:txBody>
          <a:bodyPr lIns="0" tIns="0" rIns="0" bIns="0" rtlCol="0" anchor="t">
            <a:spAutoFit/>
          </a:bodyPr>
          <a:lstStyle/>
          <a:p>
            <a:pPr algn="just">
              <a:lnSpc>
                <a:spcPts val="4918"/>
              </a:lnSpc>
            </a:pPr>
            <a:r>
              <a:rPr lang="en-US" sz="3513" dirty="0">
                <a:solidFill>
                  <a:srgbClr val="FFFFFF"/>
                </a:solidFill>
                <a:latin typeface="Liberation Sans"/>
              </a:rPr>
              <a:t>Employment contracts are often used by employers in order to entitle them to ownership over the invention or to an exclusive </a:t>
            </a:r>
            <a:r>
              <a:rPr lang="en-US" sz="3513" dirty="0" err="1">
                <a:solidFill>
                  <a:srgbClr val="FFFFFF"/>
                </a:solidFill>
                <a:latin typeface="Liberation Sans"/>
              </a:rPr>
              <a:t>licence</a:t>
            </a:r>
            <a:r>
              <a:rPr lang="en-US" sz="3513" dirty="0">
                <a:solidFill>
                  <a:srgbClr val="FFFFFF"/>
                </a:solidFill>
                <a:latin typeface="Liberation Sans"/>
              </a:rPr>
              <a:t>. Reasonable remuneration to the employee.</a:t>
            </a:r>
          </a:p>
          <a:p>
            <a:pPr algn="just">
              <a:lnSpc>
                <a:spcPts val="4918"/>
              </a:lnSpc>
              <a:spcBef>
                <a:spcPct val="0"/>
              </a:spcBef>
            </a:pPr>
            <a:endParaRPr lang="en-US" sz="3513" dirty="0">
              <a:solidFill>
                <a:srgbClr val="FFFFFF"/>
              </a:solidFill>
              <a:latin typeface="Liberatio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25098"/>
            <a:ext cx="7161424" cy="1120587"/>
            <a:chOff x="0" y="0"/>
            <a:chExt cx="9548566" cy="1494116"/>
          </a:xfrm>
        </p:grpSpPr>
        <p:sp>
          <p:nvSpPr>
            <p:cNvPr id="3" name="Freeform 3"/>
            <p:cNvSpPr/>
            <p:nvPr/>
          </p:nvSpPr>
          <p:spPr>
            <a:xfrm flipH="1" flipV="1">
              <a:off x="0" y="0"/>
              <a:ext cx="9548566" cy="1494116"/>
            </a:xfrm>
            <a:custGeom>
              <a:avLst/>
              <a:gdLst/>
              <a:ahLst/>
              <a:cxnLst/>
              <a:rect l="l" t="t" r="r" b="b"/>
              <a:pathLst>
                <a:path w="9548566" h="1494116">
                  <a:moveTo>
                    <a:pt x="9548566" y="1494116"/>
                  </a:moveTo>
                  <a:lnTo>
                    <a:pt x="0" y="1494116"/>
                  </a:lnTo>
                  <a:lnTo>
                    <a:pt x="0" y="0"/>
                  </a:lnTo>
                  <a:lnTo>
                    <a:pt x="9548566" y="0"/>
                  </a:lnTo>
                  <a:lnTo>
                    <a:pt x="9548566" y="1494116"/>
                  </a:lnTo>
                  <a:close/>
                </a:path>
              </a:pathLst>
            </a:custGeom>
            <a:blipFill>
              <a:blip r:embed="rId2">
                <a:extLst>
                  <a:ext uri="{96DAC541-7B7A-43D3-8B79-37D633B846F1}">
                    <asvg:svgBlip xmlns:asvg="http://schemas.microsoft.com/office/drawing/2016/SVG/main" r:embed="rId3"/>
                  </a:ext>
                </a:extLst>
              </a:blip>
              <a:stretch>
                <a:fillRect t="-3922" b="-3922"/>
              </a:stretch>
            </a:blipFill>
          </p:spPr>
          <p:txBody>
            <a:bodyPr/>
            <a:lstStyle/>
            <a:p>
              <a:endParaRPr lang="fr-FR"/>
            </a:p>
          </p:txBody>
        </p:sp>
        <p:sp>
          <p:nvSpPr>
            <p:cNvPr id="4" name="TextBox 4"/>
            <p:cNvSpPr txBox="1"/>
            <p:nvPr/>
          </p:nvSpPr>
          <p:spPr>
            <a:xfrm>
              <a:off x="342685" y="210483"/>
              <a:ext cx="8405428" cy="1044575"/>
            </a:xfrm>
            <a:prstGeom prst="rect">
              <a:avLst/>
            </a:prstGeom>
          </p:spPr>
          <p:txBody>
            <a:bodyPr lIns="0" tIns="0" rIns="0" bIns="0" rtlCol="0" anchor="t">
              <a:spAutoFit/>
            </a:bodyPr>
            <a:lstStyle/>
            <a:p>
              <a:pPr>
                <a:lnSpc>
                  <a:spcPts val="6033"/>
                </a:lnSpc>
              </a:pPr>
              <a:r>
                <a:rPr lang="en-US" sz="5028">
                  <a:solidFill>
                    <a:srgbClr val="FF861D"/>
                  </a:solidFill>
                  <a:latin typeface="Liberation Sans Bold"/>
                </a:rPr>
                <a:t>UK REGIME</a:t>
              </a:r>
            </a:p>
          </p:txBody>
        </p:sp>
      </p:grpSp>
      <p:sp>
        <p:nvSpPr>
          <p:cNvPr id="5" name="Freeform 5"/>
          <p:cNvSpPr/>
          <p:nvPr/>
        </p:nvSpPr>
        <p:spPr>
          <a:xfrm>
            <a:off x="6482922" y="931790"/>
            <a:ext cx="1707203" cy="1707203"/>
          </a:xfrm>
          <a:custGeom>
            <a:avLst/>
            <a:gdLst/>
            <a:ahLst/>
            <a:cxnLst/>
            <a:rect l="l" t="t" r="r" b="b"/>
            <a:pathLst>
              <a:path w="1707203" h="1707203">
                <a:moveTo>
                  <a:pt x="0" y="0"/>
                </a:moveTo>
                <a:lnTo>
                  <a:pt x="1707202" y="0"/>
                </a:lnTo>
                <a:lnTo>
                  <a:pt x="1707202" y="1707203"/>
                </a:lnTo>
                <a:lnTo>
                  <a:pt x="0" y="1707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6" name="Freeform 6"/>
          <p:cNvSpPr/>
          <p:nvPr/>
        </p:nvSpPr>
        <p:spPr>
          <a:xfrm>
            <a:off x="1281760" y="5202671"/>
            <a:ext cx="1273250" cy="1032490"/>
          </a:xfrm>
          <a:custGeom>
            <a:avLst/>
            <a:gdLst/>
            <a:ahLst/>
            <a:cxnLst/>
            <a:rect l="l" t="t" r="r" b="b"/>
            <a:pathLst>
              <a:path w="1273250" h="1032490">
                <a:moveTo>
                  <a:pt x="0" y="0"/>
                </a:moveTo>
                <a:lnTo>
                  <a:pt x="1273250" y="0"/>
                </a:lnTo>
                <a:lnTo>
                  <a:pt x="1273250" y="1032490"/>
                </a:lnTo>
                <a:lnTo>
                  <a:pt x="0" y="10324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7" name="Freeform 7"/>
          <p:cNvSpPr/>
          <p:nvPr/>
        </p:nvSpPr>
        <p:spPr>
          <a:xfrm>
            <a:off x="1281760" y="7176562"/>
            <a:ext cx="1273250" cy="1032490"/>
          </a:xfrm>
          <a:custGeom>
            <a:avLst/>
            <a:gdLst/>
            <a:ahLst/>
            <a:cxnLst/>
            <a:rect l="l" t="t" r="r" b="b"/>
            <a:pathLst>
              <a:path w="1273250" h="1032490">
                <a:moveTo>
                  <a:pt x="0" y="0"/>
                </a:moveTo>
                <a:lnTo>
                  <a:pt x="1273250" y="0"/>
                </a:lnTo>
                <a:lnTo>
                  <a:pt x="1273250" y="1032490"/>
                </a:lnTo>
                <a:lnTo>
                  <a:pt x="0" y="10324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8" name="Freeform 8"/>
          <p:cNvSpPr/>
          <p:nvPr/>
        </p:nvSpPr>
        <p:spPr>
          <a:xfrm>
            <a:off x="13294821" y="334511"/>
            <a:ext cx="4504704" cy="4608964"/>
          </a:xfrm>
          <a:custGeom>
            <a:avLst/>
            <a:gdLst/>
            <a:ahLst/>
            <a:cxnLst/>
            <a:rect l="l" t="t" r="r" b="b"/>
            <a:pathLst>
              <a:path w="4504704" h="4608964">
                <a:moveTo>
                  <a:pt x="0" y="0"/>
                </a:moveTo>
                <a:lnTo>
                  <a:pt x="4504704" y="0"/>
                </a:lnTo>
                <a:lnTo>
                  <a:pt x="4504704" y="4608964"/>
                </a:lnTo>
                <a:lnTo>
                  <a:pt x="0" y="4608964"/>
                </a:lnTo>
                <a:lnTo>
                  <a:pt x="0" y="0"/>
                </a:lnTo>
                <a:close/>
              </a:path>
            </a:pathLst>
          </a:custGeom>
          <a:blipFill>
            <a:blip r:embed="rId8"/>
            <a:stretch>
              <a:fillRect l="-1002"/>
            </a:stretch>
          </a:blipFill>
        </p:spPr>
        <p:txBody>
          <a:bodyPr/>
          <a:lstStyle/>
          <a:p>
            <a:endParaRPr lang="fr-FR"/>
          </a:p>
        </p:txBody>
      </p:sp>
      <p:sp>
        <p:nvSpPr>
          <p:cNvPr id="9" name="TextBox 9"/>
          <p:cNvSpPr txBox="1"/>
          <p:nvPr/>
        </p:nvSpPr>
        <p:spPr>
          <a:xfrm>
            <a:off x="14629087" y="9763272"/>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10" name="TextBox 10"/>
          <p:cNvSpPr txBox="1"/>
          <p:nvPr/>
        </p:nvSpPr>
        <p:spPr>
          <a:xfrm>
            <a:off x="2668870" y="5048250"/>
            <a:ext cx="14337370" cy="1866115"/>
          </a:xfrm>
          <a:prstGeom prst="rect">
            <a:avLst/>
          </a:prstGeom>
        </p:spPr>
        <p:txBody>
          <a:bodyPr lIns="0" tIns="0" rIns="0" bIns="0" rtlCol="0" anchor="t">
            <a:spAutoFit/>
          </a:bodyPr>
          <a:lstStyle/>
          <a:p>
            <a:pPr>
              <a:lnSpc>
                <a:spcPts val="4918"/>
              </a:lnSpc>
            </a:pPr>
            <a:r>
              <a:rPr lang="en-US" sz="3513">
                <a:solidFill>
                  <a:srgbClr val="FFFFFF"/>
                </a:solidFill>
                <a:latin typeface="Liberation Sans"/>
              </a:rPr>
              <a:t>Invention made by an employee in the normal course of their employment is owned by the employer (Section 39 of the Patents Act).</a:t>
            </a:r>
          </a:p>
          <a:p>
            <a:pPr>
              <a:lnSpc>
                <a:spcPts val="4918"/>
              </a:lnSpc>
              <a:spcBef>
                <a:spcPct val="0"/>
              </a:spcBef>
            </a:pPr>
            <a:endParaRPr lang="en-US" sz="3513">
              <a:solidFill>
                <a:srgbClr val="FFFFFF"/>
              </a:solidFill>
              <a:latin typeface="Liberation Sans"/>
            </a:endParaRPr>
          </a:p>
        </p:txBody>
      </p:sp>
      <p:sp>
        <p:nvSpPr>
          <p:cNvPr id="11" name="TextBox 11"/>
          <p:cNvSpPr txBox="1"/>
          <p:nvPr/>
        </p:nvSpPr>
        <p:spPr>
          <a:xfrm>
            <a:off x="2668870" y="7022141"/>
            <a:ext cx="14337370" cy="1866115"/>
          </a:xfrm>
          <a:prstGeom prst="rect">
            <a:avLst/>
          </a:prstGeom>
        </p:spPr>
        <p:txBody>
          <a:bodyPr lIns="0" tIns="0" rIns="0" bIns="0" rtlCol="0" anchor="t">
            <a:spAutoFit/>
          </a:bodyPr>
          <a:lstStyle/>
          <a:p>
            <a:pPr algn="just">
              <a:lnSpc>
                <a:spcPts val="4918"/>
              </a:lnSpc>
            </a:pPr>
            <a:r>
              <a:rPr lang="en-US" sz="3513">
                <a:solidFill>
                  <a:srgbClr val="FFFFFF"/>
                </a:solidFill>
                <a:latin typeface="Liberation Sans"/>
              </a:rPr>
              <a:t>In other cases, the patent is owned by the inventor unless an agreement is made to the contrary.</a:t>
            </a:r>
          </a:p>
          <a:p>
            <a:pPr algn="just">
              <a:lnSpc>
                <a:spcPts val="4918"/>
              </a:lnSpc>
              <a:spcBef>
                <a:spcPct val="0"/>
              </a:spcBef>
            </a:pPr>
            <a:endParaRPr lang="en-US" sz="3513">
              <a:solidFill>
                <a:srgbClr val="FFFFFF"/>
              </a:solidFill>
              <a:latin typeface="Liberatio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6634" y="678021"/>
            <a:ext cx="11275445" cy="1034862"/>
            <a:chOff x="0" y="0"/>
            <a:chExt cx="15033927" cy="1379816"/>
          </a:xfrm>
        </p:grpSpPr>
        <p:sp>
          <p:nvSpPr>
            <p:cNvPr id="3" name="Freeform 3"/>
            <p:cNvSpPr/>
            <p:nvPr/>
          </p:nvSpPr>
          <p:spPr>
            <a:xfrm flipH="1" flipV="1">
              <a:off x="0" y="0"/>
              <a:ext cx="15033927" cy="1379816"/>
            </a:xfrm>
            <a:custGeom>
              <a:avLst/>
              <a:gdLst/>
              <a:ahLst/>
              <a:cxnLst/>
              <a:rect l="l" t="t" r="r" b="b"/>
              <a:pathLst>
                <a:path w="15033927" h="1379816">
                  <a:moveTo>
                    <a:pt x="15033927" y="1379816"/>
                  </a:moveTo>
                  <a:lnTo>
                    <a:pt x="0" y="1379816"/>
                  </a:lnTo>
                  <a:lnTo>
                    <a:pt x="0" y="0"/>
                  </a:lnTo>
                  <a:lnTo>
                    <a:pt x="15033927" y="0"/>
                  </a:lnTo>
                  <a:lnTo>
                    <a:pt x="15033927" y="1379816"/>
                  </a:lnTo>
                  <a:close/>
                </a:path>
              </a:pathLst>
            </a:custGeom>
            <a:blipFill>
              <a:blip r:embed="rId2">
                <a:extLst>
                  <a:ext uri="{96DAC541-7B7A-43D3-8B79-37D633B846F1}">
                    <asvg:svgBlip xmlns:asvg="http://schemas.microsoft.com/office/drawing/2016/SVG/main" r:embed="rId3"/>
                  </a:ext>
                </a:extLst>
              </a:blip>
              <a:stretch>
                <a:fillRect t="-41931" b="-41931"/>
              </a:stretch>
            </a:blipFill>
          </p:spPr>
          <p:txBody>
            <a:bodyPr/>
            <a:lstStyle/>
            <a:p>
              <a:endParaRPr lang="fr-FR"/>
            </a:p>
          </p:txBody>
        </p:sp>
        <p:sp>
          <p:nvSpPr>
            <p:cNvPr id="4" name="TextBox 4"/>
            <p:cNvSpPr txBox="1"/>
            <p:nvPr/>
          </p:nvSpPr>
          <p:spPr>
            <a:xfrm>
              <a:off x="539547" y="220008"/>
              <a:ext cx="13234091" cy="920750"/>
            </a:xfrm>
            <a:prstGeom prst="rect">
              <a:avLst/>
            </a:prstGeom>
          </p:spPr>
          <p:txBody>
            <a:bodyPr lIns="0" tIns="0" rIns="0" bIns="0" rtlCol="0" anchor="t">
              <a:spAutoFit/>
            </a:bodyPr>
            <a:lstStyle/>
            <a:p>
              <a:pPr algn="just">
                <a:lnSpc>
                  <a:spcPts val="5371"/>
                </a:lnSpc>
              </a:pPr>
              <a:r>
                <a:rPr lang="en-US" sz="4476">
                  <a:solidFill>
                    <a:srgbClr val="FFFFFF"/>
                  </a:solidFill>
                  <a:latin typeface="Liberation Sans Bold"/>
                </a:rPr>
                <a:t>CASE LAW - UK</a:t>
              </a:r>
            </a:p>
          </p:txBody>
        </p:sp>
      </p:grpSp>
      <p:sp>
        <p:nvSpPr>
          <p:cNvPr id="5" name="Freeform 5"/>
          <p:cNvSpPr/>
          <p:nvPr/>
        </p:nvSpPr>
        <p:spPr>
          <a:xfrm>
            <a:off x="13610220" y="240623"/>
            <a:ext cx="4204138" cy="4114800"/>
          </a:xfrm>
          <a:custGeom>
            <a:avLst/>
            <a:gdLst/>
            <a:ahLst/>
            <a:cxnLst/>
            <a:rect l="l" t="t" r="r" b="b"/>
            <a:pathLst>
              <a:path w="4204138" h="4114800">
                <a:moveTo>
                  <a:pt x="0" y="0"/>
                </a:moveTo>
                <a:lnTo>
                  <a:pt x="4204138" y="0"/>
                </a:lnTo>
                <a:lnTo>
                  <a:pt x="420413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6" name="Freeform 6"/>
          <p:cNvSpPr/>
          <p:nvPr/>
        </p:nvSpPr>
        <p:spPr>
          <a:xfrm>
            <a:off x="742519" y="6193024"/>
            <a:ext cx="2888218" cy="3720731"/>
          </a:xfrm>
          <a:custGeom>
            <a:avLst/>
            <a:gdLst/>
            <a:ahLst/>
            <a:cxnLst/>
            <a:rect l="l" t="t" r="r" b="b"/>
            <a:pathLst>
              <a:path w="2888218" h="3720731">
                <a:moveTo>
                  <a:pt x="0" y="0"/>
                </a:moveTo>
                <a:lnTo>
                  <a:pt x="2888218" y="0"/>
                </a:lnTo>
                <a:lnTo>
                  <a:pt x="2888218" y="3720731"/>
                </a:lnTo>
                <a:lnTo>
                  <a:pt x="0" y="3720731"/>
                </a:lnTo>
                <a:lnTo>
                  <a:pt x="0" y="0"/>
                </a:lnTo>
                <a:close/>
              </a:path>
            </a:pathLst>
          </a:custGeom>
          <a:blipFill>
            <a:blip r:embed="rId6"/>
            <a:stretch>
              <a:fillRect/>
            </a:stretch>
          </a:blipFill>
        </p:spPr>
        <p:txBody>
          <a:bodyPr/>
          <a:lstStyle/>
          <a:p>
            <a:endParaRPr lang="fr-FR"/>
          </a:p>
        </p:txBody>
      </p:sp>
      <p:sp>
        <p:nvSpPr>
          <p:cNvPr id="7" name="TextBox 7"/>
          <p:cNvSpPr txBox="1"/>
          <p:nvPr/>
        </p:nvSpPr>
        <p:spPr>
          <a:xfrm>
            <a:off x="15068459" y="9866130"/>
            <a:ext cx="3219541" cy="731532"/>
          </a:xfrm>
          <a:prstGeom prst="rect">
            <a:avLst/>
          </a:prstGeom>
        </p:spPr>
        <p:txBody>
          <a:bodyPr lIns="0" tIns="0" rIns="0" bIns="0" rtlCol="0" anchor="t">
            <a:spAutoFit/>
          </a:bodyPr>
          <a:lstStyle/>
          <a:p>
            <a:pPr>
              <a:lnSpc>
                <a:spcPts val="2956"/>
              </a:lnSpc>
            </a:pPr>
            <a:r>
              <a:rPr lang="en-US" sz="2111">
                <a:solidFill>
                  <a:srgbClr val="000000"/>
                </a:solidFill>
                <a:latin typeface="Liberation Sans"/>
              </a:rPr>
              <a:t>© 2024 – Laure WINCKEL</a:t>
            </a:r>
          </a:p>
          <a:p>
            <a:pPr>
              <a:lnSpc>
                <a:spcPts val="2956"/>
              </a:lnSpc>
            </a:pPr>
            <a:endParaRPr lang="en-US" sz="2111">
              <a:solidFill>
                <a:srgbClr val="000000"/>
              </a:solidFill>
              <a:latin typeface="Liberation Sans"/>
            </a:endParaRPr>
          </a:p>
        </p:txBody>
      </p:sp>
      <p:sp>
        <p:nvSpPr>
          <p:cNvPr id="8" name="TextBox 8"/>
          <p:cNvSpPr txBox="1"/>
          <p:nvPr/>
        </p:nvSpPr>
        <p:spPr>
          <a:xfrm>
            <a:off x="4299305" y="6969444"/>
            <a:ext cx="13407624" cy="2609851"/>
          </a:xfrm>
          <a:prstGeom prst="rect">
            <a:avLst/>
          </a:prstGeom>
        </p:spPr>
        <p:txBody>
          <a:bodyPr lIns="0" tIns="0" rIns="0" bIns="0" rtlCol="0" anchor="t">
            <a:spAutoFit/>
          </a:bodyPr>
          <a:lstStyle/>
          <a:p>
            <a:pPr algn="ctr">
              <a:lnSpc>
                <a:spcPts val="4199"/>
              </a:lnSpc>
              <a:spcBef>
                <a:spcPct val="0"/>
              </a:spcBef>
            </a:pPr>
            <a:r>
              <a:rPr lang="en-US" sz="2999">
                <a:solidFill>
                  <a:srgbClr val="FE5716"/>
                </a:solidFill>
                <a:latin typeface="Liberation Sans Bold"/>
              </a:rPr>
              <a:t>But what if the invention was made by the employee in his own time at home and using his own equipment, in this case his computer?</a:t>
            </a:r>
            <a:r>
              <a:rPr lang="en-US" sz="2999">
                <a:solidFill>
                  <a:srgbClr val="000000"/>
                </a:solidFill>
                <a:latin typeface="Liberation Sans"/>
              </a:rPr>
              <a:t>  </a:t>
            </a:r>
          </a:p>
          <a:p>
            <a:pPr algn="ctr">
              <a:lnSpc>
                <a:spcPts val="4199"/>
              </a:lnSpc>
              <a:spcBef>
                <a:spcPct val="0"/>
              </a:spcBef>
            </a:pPr>
            <a:endParaRPr lang="en-US" sz="2999">
              <a:solidFill>
                <a:srgbClr val="000000"/>
              </a:solidFill>
              <a:latin typeface="Liberation Sans"/>
            </a:endParaRPr>
          </a:p>
          <a:p>
            <a:pPr algn="ctr">
              <a:lnSpc>
                <a:spcPts val="4199"/>
              </a:lnSpc>
              <a:spcBef>
                <a:spcPct val="0"/>
              </a:spcBef>
            </a:pPr>
            <a:r>
              <a:rPr lang="en-US" sz="2999">
                <a:solidFill>
                  <a:srgbClr val="000000"/>
                </a:solidFill>
                <a:latin typeface="Liberation Sans"/>
              </a:rPr>
              <a:t>This was precisely what the court had to consider in Prosyscor Ltd v Netsweeper Inc &amp; Ors [2019] EWHC 1302 (IPEC).</a:t>
            </a:r>
          </a:p>
        </p:txBody>
      </p:sp>
      <p:sp>
        <p:nvSpPr>
          <p:cNvPr id="9" name="TextBox 9"/>
          <p:cNvSpPr txBox="1"/>
          <p:nvPr/>
        </p:nvSpPr>
        <p:spPr>
          <a:xfrm>
            <a:off x="447630" y="2235158"/>
            <a:ext cx="12698360" cy="2664461"/>
          </a:xfrm>
          <a:prstGeom prst="rect">
            <a:avLst/>
          </a:prstGeom>
        </p:spPr>
        <p:txBody>
          <a:bodyPr lIns="0" tIns="0" rIns="0" bIns="0" rtlCol="0" anchor="t">
            <a:spAutoFit/>
          </a:bodyPr>
          <a:lstStyle/>
          <a:p>
            <a:pPr algn="ctr">
              <a:lnSpc>
                <a:spcPts val="4479"/>
              </a:lnSpc>
              <a:spcBef>
                <a:spcPct val="0"/>
              </a:spcBef>
            </a:pPr>
            <a:r>
              <a:rPr lang="en-US" sz="3199">
                <a:solidFill>
                  <a:srgbClr val="FE5716"/>
                </a:solidFill>
                <a:latin typeface="Liberation Sans Bold"/>
              </a:rPr>
              <a:t>Section 39 of the Patents Act 1977 </a:t>
            </a:r>
          </a:p>
          <a:p>
            <a:pPr algn="just">
              <a:lnSpc>
                <a:spcPts val="4199"/>
              </a:lnSpc>
              <a:spcBef>
                <a:spcPct val="0"/>
              </a:spcBef>
            </a:pPr>
            <a:endParaRPr lang="en-US" sz="3199">
              <a:solidFill>
                <a:srgbClr val="FE5716"/>
              </a:solidFill>
              <a:latin typeface="Liberation Sans Bold"/>
            </a:endParaRPr>
          </a:p>
          <a:p>
            <a:pPr algn="just">
              <a:lnSpc>
                <a:spcPts val="4199"/>
              </a:lnSpc>
              <a:spcBef>
                <a:spcPct val="0"/>
              </a:spcBef>
            </a:pPr>
            <a:r>
              <a:rPr lang="en-US" sz="2999">
                <a:solidFill>
                  <a:srgbClr val="000000"/>
                </a:solidFill>
                <a:latin typeface="Liberation Sans"/>
              </a:rPr>
              <a:t>provides that an invention made by an employee belongs to the employer if they are made “</a:t>
            </a:r>
            <a:r>
              <a:rPr lang="en-US" sz="2999">
                <a:solidFill>
                  <a:srgbClr val="000000"/>
                </a:solidFill>
                <a:latin typeface="Liberation Sans Italics"/>
              </a:rPr>
              <a:t>in the course of the normal duties of the employee or in the course of duties falling outside his normal duties, but specifically assigned</a:t>
            </a:r>
          </a:p>
        </p:txBody>
      </p:sp>
      <p:sp>
        <p:nvSpPr>
          <p:cNvPr id="10" name="TextBox 10"/>
          <p:cNvSpPr txBox="1"/>
          <p:nvPr/>
        </p:nvSpPr>
        <p:spPr>
          <a:xfrm>
            <a:off x="447630" y="4918443"/>
            <a:ext cx="17259300" cy="1038226"/>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Liberation Sans Italics"/>
              </a:rPr>
              <a:t>to him, and the circumstances in either case were such that an invention might reasonably be expected to result from the carrying out of his duties.”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35119" y="2118840"/>
            <a:ext cx="8193729" cy="6650576"/>
          </a:xfrm>
          <a:custGeom>
            <a:avLst/>
            <a:gdLst/>
            <a:ahLst/>
            <a:cxnLst/>
            <a:rect l="l" t="t" r="r" b="b"/>
            <a:pathLst>
              <a:path w="8193729" h="6650576">
                <a:moveTo>
                  <a:pt x="0" y="0"/>
                </a:moveTo>
                <a:lnTo>
                  <a:pt x="8193728" y="0"/>
                </a:lnTo>
                <a:lnTo>
                  <a:pt x="8193728" y="6650577"/>
                </a:lnTo>
                <a:lnTo>
                  <a:pt x="0" y="66505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706993" y="2118840"/>
            <a:ext cx="8750758" cy="6650576"/>
          </a:xfrm>
          <a:custGeom>
            <a:avLst/>
            <a:gdLst/>
            <a:ahLst/>
            <a:cxnLst/>
            <a:rect l="l" t="t" r="r" b="b"/>
            <a:pathLst>
              <a:path w="8750758" h="6650576">
                <a:moveTo>
                  <a:pt x="0" y="0"/>
                </a:moveTo>
                <a:lnTo>
                  <a:pt x="8750758" y="0"/>
                </a:lnTo>
                <a:lnTo>
                  <a:pt x="8750758" y="6650577"/>
                </a:lnTo>
                <a:lnTo>
                  <a:pt x="0" y="6650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400640" y="4634106"/>
            <a:ext cx="1030236" cy="810023"/>
          </a:xfrm>
          <a:custGeom>
            <a:avLst/>
            <a:gdLst/>
            <a:ahLst/>
            <a:cxnLst/>
            <a:rect l="l" t="t" r="r" b="b"/>
            <a:pathLst>
              <a:path w="1030236" h="810023">
                <a:moveTo>
                  <a:pt x="0" y="0"/>
                </a:moveTo>
                <a:lnTo>
                  <a:pt x="1030236" y="0"/>
                </a:lnTo>
                <a:lnTo>
                  <a:pt x="1030236" y="810023"/>
                </a:lnTo>
                <a:lnTo>
                  <a:pt x="0" y="8100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TextBox 5"/>
          <p:cNvSpPr txBox="1"/>
          <p:nvPr/>
        </p:nvSpPr>
        <p:spPr>
          <a:xfrm>
            <a:off x="1028700" y="573601"/>
            <a:ext cx="12502123" cy="866775"/>
          </a:xfrm>
          <a:prstGeom prst="rect">
            <a:avLst/>
          </a:prstGeom>
        </p:spPr>
        <p:txBody>
          <a:bodyPr lIns="0" tIns="0" rIns="0" bIns="0" rtlCol="0" anchor="t">
            <a:spAutoFit/>
          </a:bodyPr>
          <a:lstStyle/>
          <a:p>
            <a:pPr>
              <a:lnSpc>
                <a:spcPts val="6000"/>
              </a:lnSpc>
            </a:pPr>
            <a:r>
              <a:rPr lang="en-US" sz="6000">
                <a:solidFill>
                  <a:srgbClr val="001A70"/>
                </a:solidFill>
                <a:latin typeface="Poppins Bold"/>
              </a:rPr>
              <a:t>REWARD AND RECOGNITION</a:t>
            </a:r>
          </a:p>
        </p:txBody>
      </p:sp>
      <p:sp>
        <p:nvSpPr>
          <p:cNvPr id="6" name="TextBox 6"/>
          <p:cNvSpPr txBox="1"/>
          <p:nvPr/>
        </p:nvSpPr>
        <p:spPr>
          <a:xfrm>
            <a:off x="86302" y="9779789"/>
            <a:ext cx="3658913" cy="834390"/>
          </a:xfrm>
          <a:prstGeom prst="rect">
            <a:avLst/>
          </a:prstGeom>
        </p:spPr>
        <p:txBody>
          <a:bodyPr lIns="0" tIns="0" rIns="0" bIns="0" rtlCol="0" anchor="t">
            <a:spAutoFit/>
          </a:bodyPr>
          <a:lstStyle/>
          <a:p>
            <a:pPr>
              <a:lnSpc>
                <a:spcPts val="3359"/>
              </a:lnSpc>
            </a:pPr>
            <a:r>
              <a:rPr lang="en-US" sz="2399">
                <a:solidFill>
                  <a:srgbClr val="000000"/>
                </a:solidFill>
                <a:latin typeface="Liberation Sans"/>
              </a:rPr>
              <a:t>© 2024 – Laure WINCKEL</a:t>
            </a:r>
          </a:p>
          <a:p>
            <a:pPr>
              <a:lnSpc>
                <a:spcPts val="3359"/>
              </a:lnSpc>
            </a:pPr>
            <a:endParaRPr lang="en-US" sz="2399">
              <a:solidFill>
                <a:srgbClr val="000000"/>
              </a:solidFill>
              <a:latin typeface="Liberation Sans"/>
            </a:endParaRPr>
          </a:p>
        </p:txBody>
      </p:sp>
      <p:sp>
        <p:nvSpPr>
          <p:cNvPr id="7" name="TextBox 7"/>
          <p:cNvSpPr txBox="1"/>
          <p:nvPr/>
        </p:nvSpPr>
        <p:spPr>
          <a:xfrm>
            <a:off x="1549608" y="2850515"/>
            <a:ext cx="7065529" cy="4500246"/>
          </a:xfrm>
          <a:prstGeom prst="rect">
            <a:avLst/>
          </a:prstGeom>
        </p:spPr>
        <p:txBody>
          <a:bodyPr lIns="0" tIns="0" rIns="0" bIns="0" rtlCol="0" anchor="t">
            <a:spAutoFit/>
          </a:bodyPr>
          <a:lstStyle/>
          <a:p>
            <a:pPr algn="ctr">
              <a:lnSpc>
                <a:spcPts val="4479"/>
              </a:lnSpc>
              <a:spcBef>
                <a:spcPct val="0"/>
              </a:spcBef>
            </a:pPr>
            <a:r>
              <a:rPr lang="en-US" sz="3199">
                <a:solidFill>
                  <a:srgbClr val="FE5716"/>
                </a:solidFill>
                <a:latin typeface="Liberation Sans Bold"/>
              </a:rPr>
              <a:t>Reasons for a reward </a:t>
            </a:r>
          </a:p>
          <a:p>
            <a:pPr algn="ctr">
              <a:lnSpc>
                <a:spcPts val="4479"/>
              </a:lnSpc>
              <a:spcBef>
                <a:spcPct val="0"/>
              </a:spcBef>
            </a:pPr>
            <a:r>
              <a:rPr lang="en-US" sz="3199">
                <a:solidFill>
                  <a:srgbClr val="FE5716"/>
                </a:solidFill>
                <a:latin typeface="Liberation Sans Bold"/>
              </a:rPr>
              <a:t>an recognition program :</a:t>
            </a:r>
          </a:p>
          <a:p>
            <a:pPr algn="ctr">
              <a:lnSpc>
                <a:spcPts val="4479"/>
              </a:lnSpc>
              <a:spcBef>
                <a:spcPct val="0"/>
              </a:spcBef>
            </a:pPr>
            <a:endParaRPr lang="en-US" sz="3199">
              <a:solidFill>
                <a:srgbClr val="FE5716"/>
              </a:solidFill>
              <a:latin typeface="Liberation Sans Bold"/>
            </a:endParaRPr>
          </a:p>
          <a:p>
            <a:pPr algn="ctr">
              <a:lnSpc>
                <a:spcPts val="4479"/>
              </a:lnSpc>
              <a:spcBef>
                <a:spcPct val="0"/>
              </a:spcBef>
            </a:pPr>
            <a:r>
              <a:rPr lang="en-US" sz="3199">
                <a:solidFill>
                  <a:srgbClr val="000000"/>
                </a:solidFill>
                <a:latin typeface="Liberation Sans"/>
              </a:rPr>
              <a:t>Legal requirement to take </a:t>
            </a:r>
          </a:p>
          <a:p>
            <a:pPr algn="ctr">
              <a:lnSpc>
                <a:spcPts val="4479"/>
              </a:lnSpc>
              <a:spcBef>
                <a:spcPct val="0"/>
              </a:spcBef>
            </a:pPr>
            <a:r>
              <a:rPr lang="en-US" sz="3199">
                <a:solidFill>
                  <a:srgbClr val="000000"/>
                </a:solidFill>
                <a:latin typeface="Liberation Sans"/>
              </a:rPr>
              <a:t>into consideration</a:t>
            </a:r>
          </a:p>
          <a:p>
            <a:pPr algn="ctr">
              <a:lnSpc>
                <a:spcPts val="4479"/>
              </a:lnSpc>
              <a:spcBef>
                <a:spcPct val="0"/>
              </a:spcBef>
            </a:pPr>
            <a:endParaRPr lang="en-US" sz="3199">
              <a:solidFill>
                <a:srgbClr val="000000"/>
              </a:solidFill>
              <a:latin typeface="Liberation Sans"/>
            </a:endParaRPr>
          </a:p>
          <a:p>
            <a:pPr algn="ctr">
              <a:lnSpc>
                <a:spcPts val="4479"/>
              </a:lnSpc>
              <a:spcBef>
                <a:spcPct val="0"/>
              </a:spcBef>
            </a:pPr>
            <a:r>
              <a:rPr lang="en-US" sz="3199">
                <a:solidFill>
                  <a:srgbClr val="000000"/>
                </a:solidFill>
                <a:latin typeface="Liberation Sans"/>
              </a:rPr>
              <a:t>Encourage and motivate </a:t>
            </a:r>
          </a:p>
          <a:p>
            <a:pPr algn="ctr">
              <a:lnSpc>
                <a:spcPts val="4479"/>
              </a:lnSpc>
              <a:spcBef>
                <a:spcPct val="0"/>
              </a:spcBef>
            </a:pPr>
            <a:r>
              <a:rPr lang="en-US" sz="3199">
                <a:solidFill>
                  <a:srgbClr val="000000"/>
                </a:solidFill>
                <a:latin typeface="Liberation Sans"/>
              </a:rPr>
              <a:t>innovation and creativity</a:t>
            </a:r>
          </a:p>
        </p:txBody>
      </p:sp>
      <p:sp>
        <p:nvSpPr>
          <p:cNvPr id="8" name="TextBox 8"/>
          <p:cNvSpPr txBox="1"/>
          <p:nvPr/>
        </p:nvSpPr>
        <p:spPr>
          <a:xfrm>
            <a:off x="10299219" y="3151143"/>
            <a:ext cx="7065529" cy="5062221"/>
          </a:xfrm>
          <a:prstGeom prst="rect">
            <a:avLst/>
          </a:prstGeom>
        </p:spPr>
        <p:txBody>
          <a:bodyPr lIns="0" tIns="0" rIns="0" bIns="0" rtlCol="0" anchor="t">
            <a:spAutoFit/>
          </a:bodyPr>
          <a:lstStyle/>
          <a:p>
            <a:pPr algn="ctr">
              <a:lnSpc>
                <a:spcPts val="4479"/>
              </a:lnSpc>
            </a:pPr>
            <a:r>
              <a:rPr lang="en-US" sz="3199">
                <a:solidFill>
                  <a:srgbClr val="FE5716"/>
                </a:solidFill>
                <a:latin typeface="Liberation Sans Bold"/>
              </a:rPr>
              <a:t>FROM PUSH TO PULL :</a:t>
            </a:r>
          </a:p>
          <a:p>
            <a:pPr algn="ctr">
              <a:lnSpc>
                <a:spcPts val="4479"/>
              </a:lnSpc>
              <a:spcBef>
                <a:spcPct val="0"/>
              </a:spcBef>
            </a:pPr>
            <a:endParaRPr lang="en-US" sz="3199">
              <a:solidFill>
                <a:srgbClr val="FE5716"/>
              </a:solidFill>
              <a:latin typeface="Liberation Sans Bold"/>
            </a:endParaRPr>
          </a:p>
          <a:p>
            <a:pPr algn="ctr">
              <a:lnSpc>
                <a:spcPts val="4479"/>
              </a:lnSpc>
              <a:spcBef>
                <a:spcPct val="0"/>
              </a:spcBef>
            </a:pPr>
            <a:r>
              <a:rPr lang="en-US" sz="3199">
                <a:solidFill>
                  <a:srgbClr val="FFFFFF"/>
                </a:solidFill>
                <a:latin typeface="Liberation Sans"/>
              </a:rPr>
              <a:t>Improving the quantity and quality of ideas </a:t>
            </a:r>
          </a:p>
          <a:p>
            <a:pPr algn="ctr">
              <a:lnSpc>
                <a:spcPts val="4479"/>
              </a:lnSpc>
              <a:spcBef>
                <a:spcPct val="0"/>
              </a:spcBef>
            </a:pPr>
            <a:r>
              <a:rPr lang="en-US" sz="3199">
                <a:solidFill>
                  <a:srgbClr val="FFFFFF"/>
                </a:solidFill>
                <a:latin typeface="Liberation Sans"/>
              </a:rPr>
              <a:t>that are coming from this community should be a role of </a:t>
            </a:r>
          </a:p>
          <a:p>
            <a:pPr algn="ctr">
              <a:lnSpc>
                <a:spcPts val="4479"/>
              </a:lnSpc>
              <a:spcBef>
                <a:spcPct val="0"/>
              </a:spcBef>
            </a:pPr>
            <a:r>
              <a:rPr lang="en-US" sz="3199">
                <a:solidFill>
                  <a:srgbClr val="FFFFFF"/>
                </a:solidFill>
                <a:latin typeface="Liberation Sans"/>
              </a:rPr>
              <a:t>the highest priority for any such department</a:t>
            </a:r>
          </a:p>
          <a:p>
            <a:pPr algn="ctr">
              <a:lnSpc>
                <a:spcPts val="4479"/>
              </a:lnSpc>
              <a:spcBef>
                <a:spcPct val="0"/>
              </a:spcBef>
            </a:pPr>
            <a:endParaRPr lang="en-US" sz="3199">
              <a:solidFill>
                <a:srgbClr val="FFFFFF"/>
              </a:solidFill>
              <a:latin typeface="Liberation Sans"/>
            </a:endParaRPr>
          </a:p>
        </p:txBody>
      </p:sp>
      <p:sp>
        <p:nvSpPr>
          <p:cNvPr id="9" name="Freeform 9"/>
          <p:cNvSpPr/>
          <p:nvPr/>
        </p:nvSpPr>
        <p:spPr>
          <a:xfrm>
            <a:off x="1400640" y="6540737"/>
            <a:ext cx="1030236" cy="810023"/>
          </a:xfrm>
          <a:custGeom>
            <a:avLst/>
            <a:gdLst/>
            <a:ahLst/>
            <a:cxnLst/>
            <a:rect l="l" t="t" r="r" b="b"/>
            <a:pathLst>
              <a:path w="1030236" h="810023">
                <a:moveTo>
                  <a:pt x="0" y="0"/>
                </a:moveTo>
                <a:lnTo>
                  <a:pt x="1030236" y="0"/>
                </a:lnTo>
                <a:lnTo>
                  <a:pt x="1030236" y="810023"/>
                </a:lnTo>
                <a:lnTo>
                  <a:pt x="0" y="8100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04668" y="343793"/>
            <a:ext cx="5774386" cy="3450195"/>
          </a:xfrm>
          <a:custGeom>
            <a:avLst/>
            <a:gdLst/>
            <a:ahLst/>
            <a:cxnLst/>
            <a:rect l="l" t="t" r="r" b="b"/>
            <a:pathLst>
              <a:path w="5774386" h="3450195">
                <a:moveTo>
                  <a:pt x="0" y="0"/>
                </a:moveTo>
                <a:lnTo>
                  <a:pt x="5774385" y="0"/>
                </a:lnTo>
                <a:lnTo>
                  <a:pt x="5774385" y="3450195"/>
                </a:lnTo>
                <a:lnTo>
                  <a:pt x="0" y="34501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3396139" y="4300694"/>
            <a:ext cx="11495721" cy="4943160"/>
          </a:xfrm>
          <a:custGeom>
            <a:avLst/>
            <a:gdLst/>
            <a:ahLst/>
            <a:cxnLst/>
            <a:rect l="l" t="t" r="r" b="b"/>
            <a:pathLst>
              <a:path w="11495721" h="4943160">
                <a:moveTo>
                  <a:pt x="0" y="0"/>
                </a:moveTo>
                <a:lnTo>
                  <a:pt x="11495722" y="0"/>
                </a:lnTo>
                <a:lnTo>
                  <a:pt x="11495722" y="4943160"/>
                </a:lnTo>
                <a:lnTo>
                  <a:pt x="0" y="4943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TextBox 4"/>
          <p:cNvSpPr txBox="1"/>
          <p:nvPr/>
        </p:nvSpPr>
        <p:spPr>
          <a:xfrm>
            <a:off x="1646477" y="1104900"/>
            <a:ext cx="7616202" cy="1273480"/>
          </a:xfrm>
          <a:prstGeom prst="rect">
            <a:avLst/>
          </a:prstGeom>
        </p:spPr>
        <p:txBody>
          <a:bodyPr lIns="0" tIns="0" rIns="0" bIns="0" rtlCol="0" anchor="t">
            <a:spAutoFit/>
          </a:bodyPr>
          <a:lstStyle/>
          <a:p>
            <a:pPr>
              <a:lnSpc>
                <a:spcPts val="8856"/>
              </a:lnSpc>
            </a:pPr>
            <a:r>
              <a:rPr lang="en-US" sz="8856">
                <a:solidFill>
                  <a:srgbClr val="001A70"/>
                </a:solidFill>
                <a:latin typeface="Poppins Bold"/>
              </a:rPr>
              <a:t>CASE STUDY</a:t>
            </a:r>
          </a:p>
        </p:txBody>
      </p:sp>
      <p:sp>
        <p:nvSpPr>
          <p:cNvPr id="5" name="TextBox 5"/>
          <p:cNvSpPr txBox="1"/>
          <p:nvPr/>
        </p:nvSpPr>
        <p:spPr>
          <a:xfrm>
            <a:off x="86302" y="9779789"/>
            <a:ext cx="3658913" cy="834390"/>
          </a:xfrm>
          <a:prstGeom prst="rect">
            <a:avLst/>
          </a:prstGeom>
        </p:spPr>
        <p:txBody>
          <a:bodyPr lIns="0" tIns="0" rIns="0" bIns="0" rtlCol="0" anchor="t">
            <a:spAutoFit/>
          </a:bodyPr>
          <a:lstStyle/>
          <a:p>
            <a:pPr>
              <a:lnSpc>
                <a:spcPts val="3359"/>
              </a:lnSpc>
            </a:pPr>
            <a:r>
              <a:rPr lang="en-US" sz="2399">
                <a:solidFill>
                  <a:srgbClr val="000000"/>
                </a:solidFill>
                <a:latin typeface="Liberation Sans"/>
              </a:rPr>
              <a:t>© 2024 – Laure WINCKEL</a:t>
            </a:r>
          </a:p>
          <a:p>
            <a:pPr>
              <a:lnSpc>
                <a:spcPts val="3359"/>
              </a:lnSpc>
            </a:pPr>
            <a:endParaRPr lang="en-US" sz="2399">
              <a:solidFill>
                <a:srgbClr val="000000"/>
              </a:solidFill>
              <a:latin typeface="Liberation Sans"/>
            </a:endParaRPr>
          </a:p>
        </p:txBody>
      </p:sp>
      <p:sp>
        <p:nvSpPr>
          <p:cNvPr id="6" name="TextBox 6"/>
          <p:cNvSpPr txBox="1"/>
          <p:nvPr/>
        </p:nvSpPr>
        <p:spPr>
          <a:xfrm>
            <a:off x="4203397" y="4516938"/>
            <a:ext cx="10504540" cy="3703716"/>
          </a:xfrm>
          <a:prstGeom prst="rect">
            <a:avLst/>
          </a:prstGeom>
        </p:spPr>
        <p:txBody>
          <a:bodyPr lIns="0" tIns="0" rIns="0" bIns="0" rtlCol="0" anchor="t">
            <a:spAutoFit/>
          </a:bodyPr>
          <a:lstStyle/>
          <a:p>
            <a:pPr algn="ctr">
              <a:lnSpc>
                <a:spcPts val="4759"/>
              </a:lnSpc>
              <a:spcBef>
                <a:spcPct val="0"/>
              </a:spcBef>
            </a:pPr>
            <a:r>
              <a:rPr lang="en-US" sz="3399" dirty="0">
                <a:solidFill>
                  <a:srgbClr val="FE5716"/>
                </a:solidFill>
                <a:latin typeface="Liberation Sans Bold"/>
              </a:rPr>
              <a:t>You are the new patent engineer of your company</a:t>
            </a:r>
            <a:r>
              <a:rPr lang="en-US" sz="3399" dirty="0">
                <a:solidFill>
                  <a:srgbClr val="FE5716"/>
                </a:solidFill>
                <a:latin typeface="Liberation Sans"/>
              </a:rPr>
              <a:t> </a:t>
            </a:r>
          </a:p>
          <a:p>
            <a:pPr algn="ctr">
              <a:lnSpc>
                <a:spcPts val="4759"/>
              </a:lnSpc>
              <a:spcBef>
                <a:spcPct val="0"/>
              </a:spcBef>
            </a:pPr>
            <a:endParaRPr lang="en-US" sz="3399" dirty="0">
              <a:solidFill>
                <a:srgbClr val="FE5716"/>
              </a:solidFill>
              <a:latin typeface="Liberation Sans"/>
            </a:endParaRPr>
          </a:p>
          <a:p>
            <a:pPr algn="ctr">
              <a:lnSpc>
                <a:spcPts val="4759"/>
              </a:lnSpc>
              <a:spcBef>
                <a:spcPct val="0"/>
              </a:spcBef>
            </a:pPr>
            <a:r>
              <a:rPr lang="en-US" sz="3399" dirty="0">
                <a:solidFill>
                  <a:srgbClr val="000000"/>
                </a:solidFill>
                <a:latin typeface="Liberation Sans Bold"/>
              </a:rPr>
              <a:t>The CEO asks you to put into place : </a:t>
            </a:r>
          </a:p>
          <a:p>
            <a:pPr algn="ctr">
              <a:lnSpc>
                <a:spcPts val="700"/>
              </a:lnSpc>
              <a:spcBef>
                <a:spcPct val="0"/>
              </a:spcBef>
            </a:pPr>
            <a:endParaRPr lang="en-US" sz="3399" dirty="0">
              <a:solidFill>
                <a:srgbClr val="000000"/>
              </a:solidFill>
              <a:latin typeface="Liberation Sans Bold"/>
            </a:endParaRPr>
          </a:p>
          <a:p>
            <a:pPr algn="ctr">
              <a:lnSpc>
                <a:spcPts val="4759"/>
              </a:lnSpc>
              <a:spcBef>
                <a:spcPct val="0"/>
              </a:spcBef>
            </a:pPr>
            <a:r>
              <a:rPr lang="en-US" sz="3399" dirty="0">
                <a:solidFill>
                  <a:srgbClr val="000000"/>
                </a:solidFill>
                <a:latin typeface="Liberation Sans"/>
              </a:rPr>
              <a:t>a system of remuneration for the inventions made by the employees and </a:t>
            </a:r>
          </a:p>
          <a:p>
            <a:pPr algn="ctr">
              <a:lnSpc>
                <a:spcPts val="4759"/>
              </a:lnSpc>
              <a:spcBef>
                <a:spcPct val="0"/>
              </a:spcBef>
            </a:pPr>
            <a:r>
              <a:rPr lang="en-US" sz="3399" dirty="0">
                <a:solidFill>
                  <a:srgbClr val="000000"/>
                </a:solidFill>
                <a:latin typeface="Liberation Sans"/>
              </a:rPr>
              <a:t>a system to encourage innovation in your company. </a:t>
            </a:r>
          </a:p>
        </p:txBody>
      </p:sp>
      <p:sp>
        <p:nvSpPr>
          <p:cNvPr id="7" name="Freeform 7"/>
          <p:cNvSpPr/>
          <p:nvPr/>
        </p:nvSpPr>
        <p:spPr>
          <a:xfrm>
            <a:off x="3557940" y="6411659"/>
            <a:ext cx="645457" cy="507490"/>
          </a:xfrm>
          <a:custGeom>
            <a:avLst/>
            <a:gdLst/>
            <a:ahLst/>
            <a:cxnLst/>
            <a:rect l="l" t="t" r="r" b="b"/>
            <a:pathLst>
              <a:path w="645457" h="507490">
                <a:moveTo>
                  <a:pt x="0" y="0"/>
                </a:moveTo>
                <a:lnTo>
                  <a:pt x="645457" y="0"/>
                </a:lnTo>
                <a:lnTo>
                  <a:pt x="645457" y="507490"/>
                </a:lnTo>
                <a:lnTo>
                  <a:pt x="0" y="5074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8" name="Freeform 8"/>
          <p:cNvSpPr/>
          <p:nvPr/>
        </p:nvSpPr>
        <p:spPr>
          <a:xfrm>
            <a:off x="3557940" y="7563784"/>
            <a:ext cx="645457" cy="507490"/>
          </a:xfrm>
          <a:custGeom>
            <a:avLst/>
            <a:gdLst/>
            <a:ahLst/>
            <a:cxnLst/>
            <a:rect l="l" t="t" r="r" b="b"/>
            <a:pathLst>
              <a:path w="645457" h="507490">
                <a:moveTo>
                  <a:pt x="0" y="0"/>
                </a:moveTo>
                <a:lnTo>
                  <a:pt x="645457" y="0"/>
                </a:lnTo>
                <a:lnTo>
                  <a:pt x="645457" y="507490"/>
                </a:lnTo>
                <a:lnTo>
                  <a:pt x="0" y="5074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88833" y="4008091"/>
            <a:ext cx="5883106" cy="4471161"/>
          </a:xfrm>
          <a:prstGeom prst="rect">
            <a:avLst/>
          </a:prstGeom>
        </p:spPr>
      </p:pic>
      <p:sp>
        <p:nvSpPr>
          <p:cNvPr id="3" name="Freeform 3"/>
          <p:cNvSpPr/>
          <p:nvPr/>
        </p:nvSpPr>
        <p:spPr>
          <a:xfrm>
            <a:off x="7114889" y="4008091"/>
            <a:ext cx="4058222" cy="4114800"/>
          </a:xfrm>
          <a:custGeom>
            <a:avLst/>
            <a:gdLst/>
            <a:ahLst/>
            <a:cxnLst/>
            <a:rect l="l" t="t" r="r" b="b"/>
            <a:pathLst>
              <a:path w="4058222" h="4114800">
                <a:moveTo>
                  <a:pt x="0" y="0"/>
                </a:moveTo>
                <a:lnTo>
                  <a:pt x="4058222" y="0"/>
                </a:lnTo>
                <a:lnTo>
                  <a:pt x="40582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11914130" y="4048741"/>
            <a:ext cx="6107634" cy="4389862"/>
          </a:xfrm>
          <a:custGeom>
            <a:avLst/>
            <a:gdLst/>
            <a:ahLst/>
            <a:cxnLst/>
            <a:rect l="l" t="t" r="r" b="b"/>
            <a:pathLst>
              <a:path w="6107634" h="4389862">
                <a:moveTo>
                  <a:pt x="0" y="0"/>
                </a:moveTo>
                <a:lnTo>
                  <a:pt x="6107633" y="0"/>
                </a:lnTo>
                <a:lnTo>
                  <a:pt x="6107633" y="4389861"/>
                </a:lnTo>
                <a:lnTo>
                  <a:pt x="0" y="4389861"/>
                </a:lnTo>
                <a:lnTo>
                  <a:pt x="0" y="0"/>
                </a:lnTo>
                <a:close/>
              </a:path>
            </a:pathLst>
          </a:custGeom>
          <a:blipFill>
            <a:blip r:embed="rId5"/>
            <a:stretch>
              <a:fillRect/>
            </a:stretch>
          </a:blipFill>
        </p:spPr>
        <p:txBody>
          <a:bodyPr/>
          <a:lstStyle/>
          <a:p>
            <a:endParaRPr lang="fr-FR"/>
          </a:p>
        </p:txBody>
      </p:sp>
      <p:sp>
        <p:nvSpPr>
          <p:cNvPr id="5" name="TextBox 5"/>
          <p:cNvSpPr txBox="1"/>
          <p:nvPr/>
        </p:nvSpPr>
        <p:spPr>
          <a:xfrm>
            <a:off x="1304032" y="258164"/>
            <a:ext cx="15679936" cy="950983"/>
          </a:xfrm>
          <a:prstGeom prst="rect">
            <a:avLst/>
          </a:prstGeom>
        </p:spPr>
        <p:txBody>
          <a:bodyPr lIns="0" tIns="0" rIns="0" bIns="0" rtlCol="0" anchor="t">
            <a:spAutoFit/>
          </a:bodyPr>
          <a:lstStyle/>
          <a:p>
            <a:pPr algn="ctr">
              <a:lnSpc>
                <a:spcPts val="6690"/>
              </a:lnSpc>
              <a:spcBef>
                <a:spcPct val="0"/>
              </a:spcBef>
            </a:pPr>
            <a:r>
              <a:rPr lang="en-US" sz="6690">
                <a:solidFill>
                  <a:srgbClr val="FE5716"/>
                </a:solidFill>
                <a:latin typeface="Poppins Semi-Bold"/>
              </a:rPr>
              <a:t>EMPLOYEE’s CREATIONs - COPYRIGHT</a:t>
            </a:r>
          </a:p>
        </p:txBody>
      </p:sp>
      <p:sp>
        <p:nvSpPr>
          <p:cNvPr id="6" name="TextBox 6"/>
          <p:cNvSpPr txBox="1"/>
          <p:nvPr/>
        </p:nvSpPr>
        <p:spPr>
          <a:xfrm>
            <a:off x="104428" y="9937636"/>
            <a:ext cx="2751231" cy="641577"/>
          </a:xfrm>
          <a:prstGeom prst="rect">
            <a:avLst/>
          </a:prstGeom>
        </p:spPr>
        <p:txBody>
          <a:bodyPr lIns="0" tIns="0" rIns="0" bIns="0" rtlCol="0" anchor="t">
            <a:spAutoFit/>
          </a:bodyPr>
          <a:lstStyle/>
          <a:p>
            <a:pPr>
              <a:lnSpc>
                <a:spcPts val="2526"/>
              </a:lnSpc>
            </a:pPr>
            <a:r>
              <a:rPr lang="en-US" sz="1804">
                <a:solidFill>
                  <a:srgbClr val="F9F9F9"/>
                </a:solidFill>
                <a:latin typeface="Liberation Sans"/>
              </a:rPr>
              <a:t>© 2024 – Laure WINCKEL</a:t>
            </a:r>
          </a:p>
          <a:p>
            <a:pPr>
              <a:lnSpc>
                <a:spcPts val="2526"/>
              </a:lnSpc>
            </a:pPr>
            <a:endParaRPr lang="en-US" sz="1804">
              <a:solidFill>
                <a:srgbClr val="F9F9F9"/>
              </a:solidFill>
              <a:latin typeface="Liberation Sans"/>
            </a:endParaRPr>
          </a:p>
        </p:txBody>
      </p:sp>
      <p:sp>
        <p:nvSpPr>
          <p:cNvPr id="7" name="TextBox 7"/>
          <p:cNvSpPr txBox="1"/>
          <p:nvPr/>
        </p:nvSpPr>
        <p:spPr>
          <a:xfrm>
            <a:off x="1571179" y="1793209"/>
            <a:ext cx="15145643" cy="1519557"/>
          </a:xfrm>
          <a:prstGeom prst="rect">
            <a:avLst/>
          </a:prstGeom>
        </p:spPr>
        <p:txBody>
          <a:bodyPr lIns="0" tIns="0" rIns="0" bIns="0" rtlCol="0" anchor="t">
            <a:spAutoFit/>
          </a:bodyPr>
          <a:lstStyle/>
          <a:p>
            <a:pPr algn="ctr">
              <a:lnSpc>
                <a:spcPts val="6019"/>
              </a:lnSpc>
              <a:spcBef>
                <a:spcPct val="0"/>
              </a:spcBef>
            </a:pPr>
            <a:r>
              <a:rPr lang="en-US" sz="4299">
                <a:solidFill>
                  <a:srgbClr val="FFFFFF"/>
                </a:solidFill>
                <a:latin typeface="Liberation Sans Bold"/>
              </a:rPr>
              <a:t>Creations : </a:t>
            </a:r>
          </a:p>
          <a:p>
            <a:pPr algn="ctr">
              <a:lnSpc>
                <a:spcPts val="6019"/>
              </a:lnSpc>
              <a:spcBef>
                <a:spcPct val="0"/>
              </a:spcBef>
            </a:pPr>
            <a:r>
              <a:rPr lang="en-US" sz="4299">
                <a:solidFill>
                  <a:srgbClr val="FFFFFF"/>
                </a:solidFill>
                <a:latin typeface="Liberation Sans"/>
              </a:rPr>
              <a:t>Article writing, creation of a logotype, creation of a board game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sp>
        <p:nvSpPr>
          <p:cNvPr id="2" name="TextBox 2"/>
          <p:cNvSpPr txBox="1"/>
          <p:nvPr/>
        </p:nvSpPr>
        <p:spPr>
          <a:xfrm>
            <a:off x="1028700" y="3342473"/>
            <a:ext cx="17640159" cy="6091557"/>
          </a:xfrm>
          <a:prstGeom prst="rect">
            <a:avLst/>
          </a:prstGeom>
        </p:spPr>
        <p:txBody>
          <a:bodyPr lIns="0" tIns="0" rIns="0" bIns="0" rtlCol="0" anchor="t">
            <a:spAutoFit/>
          </a:bodyPr>
          <a:lstStyle/>
          <a:p>
            <a:pPr algn="ctr">
              <a:lnSpc>
                <a:spcPts val="6019"/>
              </a:lnSpc>
            </a:pPr>
            <a:r>
              <a:rPr lang="en-US" sz="4299" dirty="0">
                <a:solidFill>
                  <a:srgbClr val="FFFFFF"/>
                </a:solidFill>
                <a:latin typeface="Liberation Sans Bold"/>
              </a:rPr>
              <a:t>The employee is the owner of the copyright over its creation</a:t>
            </a:r>
          </a:p>
          <a:p>
            <a:pPr algn="ctr">
              <a:lnSpc>
                <a:spcPts val="6019"/>
              </a:lnSpc>
            </a:pPr>
            <a:endParaRPr lang="en-US" sz="4299" dirty="0">
              <a:solidFill>
                <a:srgbClr val="FFFFFF"/>
              </a:solidFill>
              <a:latin typeface="Liberation Sans Bold"/>
            </a:endParaRPr>
          </a:p>
          <a:p>
            <a:pPr algn="ctr">
              <a:lnSpc>
                <a:spcPts val="6019"/>
              </a:lnSpc>
            </a:pPr>
            <a:r>
              <a:rPr lang="en-US" sz="4299" dirty="0">
                <a:solidFill>
                  <a:srgbClr val="FFFFFF"/>
                </a:solidFill>
                <a:latin typeface="Liberation Sans Bold"/>
              </a:rPr>
              <a:t>If the employer needs to own the IP rights, assignment IP agreement to be concluded between the employer and the employee.</a:t>
            </a:r>
          </a:p>
          <a:p>
            <a:pPr algn="ctr">
              <a:lnSpc>
                <a:spcPts val="6019"/>
              </a:lnSpc>
            </a:pPr>
            <a:endParaRPr lang="en-US" sz="4299" dirty="0">
              <a:solidFill>
                <a:srgbClr val="FFFFFF"/>
              </a:solidFill>
              <a:latin typeface="Liberation Sans Bold"/>
            </a:endParaRPr>
          </a:p>
          <a:p>
            <a:pPr algn="ctr">
              <a:lnSpc>
                <a:spcPts val="6019"/>
              </a:lnSpc>
            </a:pPr>
            <a:r>
              <a:rPr lang="en-US" sz="4299" dirty="0">
                <a:solidFill>
                  <a:srgbClr val="FFFFFF"/>
                </a:solidFill>
                <a:latin typeface="Liberation Sans Bold"/>
              </a:rPr>
              <a:t>Exceptions : </a:t>
            </a:r>
            <a:r>
              <a:rPr lang="en-US" sz="4299" dirty="0" err="1">
                <a:solidFill>
                  <a:srgbClr val="FFFFFF"/>
                </a:solidFill>
                <a:latin typeface="Liberation Sans Bold"/>
              </a:rPr>
              <a:t>softwares</a:t>
            </a:r>
            <a:r>
              <a:rPr lang="en-US" sz="4299" dirty="0">
                <a:solidFill>
                  <a:srgbClr val="FFFFFF"/>
                </a:solidFill>
                <a:latin typeface="Liberation Sans Bold"/>
              </a:rPr>
              <a:t>, collective works</a:t>
            </a:r>
          </a:p>
          <a:p>
            <a:pPr algn="ctr">
              <a:lnSpc>
                <a:spcPts val="6019"/>
              </a:lnSpc>
              <a:spcBef>
                <a:spcPct val="0"/>
              </a:spcBef>
            </a:pPr>
            <a:endParaRPr lang="en-US" sz="4299" dirty="0">
              <a:solidFill>
                <a:srgbClr val="FFFFFF"/>
              </a:solidFill>
              <a:latin typeface="Liberation Sans Bold"/>
            </a:endParaRPr>
          </a:p>
        </p:txBody>
      </p:sp>
      <p:sp>
        <p:nvSpPr>
          <p:cNvPr id="3" name="Freeform 3"/>
          <p:cNvSpPr/>
          <p:nvPr/>
        </p:nvSpPr>
        <p:spPr>
          <a:xfrm>
            <a:off x="11994739" y="1717008"/>
            <a:ext cx="1111752" cy="1111752"/>
          </a:xfrm>
          <a:custGeom>
            <a:avLst/>
            <a:gdLst/>
            <a:ahLst/>
            <a:cxnLst/>
            <a:rect l="l" t="t" r="r" b="b"/>
            <a:pathLst>
              <a:path w="1111752" h="1111752">
                <a:moveTo>
                  <a:pt x="0" y="0"/>
                </a:moveTo>
                <a:lnTo>
                  <a:pt x="1111752" y="0"/>
                </a:lnTo>
                <a:lnTo>
                  <a:pt x="1111752" y="1111752"/>
                </a:lnTo>
                <a:lnTo>
                  <a:pt x="0" y="1111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687898" y="3476164"/>
            <a:ext cx="1232268" cy="999257"/>
          </a:xfrm>
          <a:custGeom>
            <a:avLst/>
            <a:gdLst/>
            <a:ahLst/>
            <a:cxnLst/>
            <a:rect l="l" t="t" r="r" b="b"/>
            <a:pathLst>
              <a:path w="1232268" h="999257">
                <a:moveTo>
                  <a:pt x="0" y="0"/>
                </a:moveTo>
                <a:lnTo>
                  <a:pt x="1232268" y="0"/>
                </a:lnTo>
                <a:lnTo>
                  <a:pt x="1232268" y="999257"/>
                </a:lnTo>
                <a:lnTo>
                  <a:pt x="0" y="999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5" name="TextBox 5"/>
          <p:cNvSpPr txBox="1"/>
          <p:nvPr/>
        </p:nvSpPr>
        <p:spPr>
          <a:xfrm>
            <a:off x="1304032" y="258164"/>
            <a:ext cx="15679936" cy="950983"/>
          </a:xfrm>
          <a:prstGeom prst="rect">
            <a:avLst/>
          </a:prstGeom>
        </p:spPr>
        <p:txBody>
          <a:bodyPr lIns="0" tIns="0" rIns="0" bIns="0" rtlCol="0" anchor="t">
            <a:spAutoFit/>
          </a:bodyPr>
          <a:lstStyle/>
          <a:p>
            <a:pPr algn="ctr">
              <a:lnSpc>
                <a:spcPts val="6690"/>
              </a:lnSpc>
              <a:spcBef>
                <a:spcPct val="0"/>
              </a:spcBef>
            </a:pPr>
            <a:r>
              <a:rPr lang="en-US" sz="6690">
                <a:solidFill>
                  <a:srgbClr val="FE5716"/>
                </a:solidFill>
                <a:latin typeface="Poppins Semi-Bold"/>
              </a:rPr>
              <a:t>EMPLOYEE’s CREATIONs - COPYRIGHT</a:t>
            </a:r>
          </a:p>
        </p:txBody>
      </p:sp>
      <p:sp>
        <p:nvSpPr>
          <p:cNvPr id="6" name="TextBox 6"/>
          <p:cNvSpPr txBox="1"/>
          <p:nvPr/>
        </p:nvSpPr>
        <p:spPr>
          <a:xfrm>
            <a:off x="104428" y="9937636"/>
            <a:ext cx="2751231" cy="641577"/>
          </a:xfrm>
          <a:prstGeom prst="rect">
            <a:avLst/>
          </a:prstGeom>
        </p:spPr>
        <p:txBody>
          <a:bodyPr lIns="0" tIns="0" rIns="0" bIns="0" rtlCol="0" anchor="t">
            <a:spAutoFit/>
          </a:bodyPr>
          <a:lstStyle/>
          <a:p>
            <a:pPr>
              <a:lnSpc>
                <a:spcPts val="2526"/>
              </a:lnSpc>
            </a:pPr>
            <a:r>
              <a:rPr lang="en-US" sz="1804">
                <a:solidFill>
                  <a:srgbClr val="F9F9F9"/>
                </a:solidFill>
                <a:latin typeface="Liberation Sans"/>
              </a:rPr>
              <a:t>© 2024 – Laure WINCKEL</a:t>
            </a:r>
          </a:p>
          <a:p>
            <a:pPr>
              <a:lnSpc>
                <a:spcPts val="2526"/>
              </a:lnSpc>
            </a:pPr>
            <a:endParaRPr lang="en-US" sz="1804">
              <a:solidFill>
                <a:srgbClr val="F9F9F9"/>
              </a:solidFill>
              <a:latin typeface="Liberation Sans"/>
            </a:endParaRPr>
          </a:p>
        </p:txBody>
      </p:sp>
      <p:sp>
        <p:nvSpPr>
          <p:cNvPr id="7" name="Freeform 7"/>
          <p:cNvSpPr/>
          <p:nvPr/>
        </p:nvSpPr>
        <p:spPr>
          <a:xfrm>
            <a:off x="852426" y="5231906"/>
            <a:ext cx="1232268" cy="999257"/>
          </a:xfrm>
          <a:custGeom>
            <a:avLst/>
            <a:gdLst/>
            <a:ahLst/>
            <a:cxnLst/>
            <a:rect l="l" t="t" r="r" b="b"/>
            <a:pathLst>
              <a:path w="1232268" h="999257">
                <a:moveTo>
                  <a:pt x="0" y="0"/>
                </a:moveTo>
                <a:lnTo>
                  <a:pt x="1232268" y="0"/>
                </a:lnTo>
                <a:lnTo>
                  <a:pt x="1232268" y="999258"/>
                </a:lnTo>
                <a:lnTo>
                  <a:pt x="0" y="999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3140684" y="7898228"/>
            <a:ext cx="1232268" cy="999257"/>
          </a:xfrm>
          <a:custGeom>
            <a:avLst/>
            <a:gdLst/>
            <a:ahLst/>
            <a:cxnLst/>
            <a:rect l="l" t="t" r="r" b="b"/>
            <a:pathLst>
              <a:path w="1232268" h="999257">
                <a:moveTo>
                  <a:pt x="0" y="0"/>
                </a:moveTo>
                <a:lnTo>
                  <a:pt x="1232268" y="0"/>
                </a:lnTo>
                <a:lnTo>
                  <a:pt x="1232268" y="999257"/>
                </a:lnTo>
                <a:lnTo>
                  <a:pt x="0" y="999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9" name="TextBox 9"/>
          <p:cNvSpPr txBox="1"/>
          <p:nvPr/>
        </p:nvSpPr>
        <p:spPr>
          <a:xfrm>
            <a:off x="3429000" y="1656756"/>
            <a:ext cx="9372600" cy="1018805"/>
          </a:xfrm>
          <a:prstGeom prst="rect">
            <a:avLst/>
          </a:prstGeom>
        </p:spPr>
        <p:txBody>
          <a:bodyPr wrap="square" lIns="0" tIns="0" rIns="0" bIns="0" rtlCol="0" anchor="t">
            <a:spAutoFit/>
          </a:bodyPr>
          <a:lstStyle/>
          <a:p>
            <a:pPr algn="ctr">
              <a:lnSpc>
                <a:spcPts val="8730"/>
              </a:lnSpc>
              <a:spcBef>
                <a:spcPct val="0"/>
              </a:spcBef>
            </a:pPr>
            <a:r>
              <a:rPr lang="en-US" sz="6235" dirty="0">
                <a:solidFill>
                  <a:srgbClr val="FE5716"/>
                </a:solidFill>
                <a:latin typeface="Liberation Sans Bold"/>
              </a:rPr>
              <a:t>FRENCH LAW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sp>
        <p:nvSpPr>
          <p:cNvPr id="2" name="Freeform 2"/>
          <p:cNvSpPr/>
          <p:nvPr/>
        </p:nvSpPr>
        <p:spPr>
          <a:xfrm>
            <a:off x="1028700" y="2945170"/>
            <a:ext cx="1232268" cy="999257"/>
          </a:xfrm>
          <a:custGeom>
            <a:avLst/>
            <a:gdLst/>
            <a:ahLst/>
            <a:cxnLst/>
            <a:rect l="l" t="t" r="r" b="b"/>
            <a:pathLst>
              <a:path w="1232268" h="999257">
                <a:moveTo>
                  <a:pt x="0" y="0"/>
                </a:moveTo>
                <a:lnTo>
                  <a:pt x="1232268" y="0"/>
                </a:lnTo>
                <a:lnTo>
                  <a:pt x="1232268" y="999258"/>
                </a:lnTo>
                <a:lnTo>
                  <a:pt x="0" y="999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3687709" y="8758671"/>
            <a:ext cx="1232268" cy="999257"/>
          </a:xfrm>
          <a:custGeom>
            <a:avLst/>
            <a:gdLst/>
            <a:ahLst/>
            <a:cxnLst/>
            <a:rect l="l" t="t" r="r" b="b"/>
            <a:pathLst>
              <a:path w="1232268" h="999257">
                <a:moveTo>
                  <a:pt x="0" y="0"/>
                </a:moveTo>
                <a:lnTo>
                  <a:pt x="1232268" y="0"/>
                </a:lnTo>
                <a:lnTo>
                  <a:pt x="1232268" y="999258"/>
                </a:lnTo>
                <a:lnTo>
                  <a:pt x="0" y="999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1364691" y="1209147"/>
            <a:ext cx="1326854" cy="1326854"/>
          </a:xfrm>
          <a:custGeom>
            <a:avLst/>
            <a:gdLst/>
            <a:ahLst/>
            <a:cxnLst/>
            <a:rect l="l" t="t" r="r" b="b"/>
            <a:pathLst>
              <a:path w="1326854" h="1326854">
                <a:moveTo>
                  <a:pt x="0" y="0"/>
                </a:moveTo>
                <a:lnTo>
                  <a:pt x="1326854" y="0"/>
                </a:lnTo>
                <a:lnTo>
                  <a:pt x="1326854" y="1326855"/>
                </a:lnTo>
                <a:lnTo>
                  <a:pt x="0" y="13268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5" name="Freeform 5"/>
          <p:cNvSpPr/>
          <p:nvPr/>
        </p:nvSpPr>
        <p:spPr>
          <a:xfrm>
            <a:off x="2260968" y="5143500"/>
            <a:ext cx="14569162" cy="3114158"/>
          </a:xfrm>
          <a:custGeom>
            <a:avLst/>
            <a:gdLst/>
            <a:ahLst/>
            <a:cxnLst/>
            <a:rect l="l" t="t" r="r" b="b"/>
            <a:pathLst>
              <a:path w="14569162" h="3114158">
                <a:moveTo>
                  <a:pt x="0" y="0"/>
                </a:moveTo>
                <a:lnTo>
                  <a:pt x="14569162" y="0"/>
                </a:lnTo>
                <a:lnTo>
                  <a:pt x="14569162" y="3114158"/>
                </a:lnTo>
                <a:lnTo>
                  <a:pt x="0" y="31141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TextBox 6"/>
          <p:cNvSpPr txBox="1"/>
          <p:nvPr/>
        </p:nvSpPr>
        <p:spPr>
          <a:xfrm>
            <a:off x="1304032" y="258164"/>
            <a:ext cx="15679936" cy="950983"/>
          </a:xfrm>
          <a:prstGeom prst="rect">
            <a:avLst/>
          </a:prstGeom>
        </p:spPr>
        <p:txBody>
          <a:bodyPr lIns="0" tIns="0" rIns="0" bIns="0" rtlCol="0" anchor="t">
            <a:spAutoFit/>
          </a:bodyPr>
          <a:lstStyle/>
          <a:p>
            <a:pPr algn="ctr">
              <a:lnSpc>
                <a:spcPts val="6690"/>
              </a:lnSpc>
              <a:spcBef>
                <a:spcPct val="0"/>
              </a:spcBef>
            </a:pPr>
            <a:r>
              <a:rPr lang="en-US" sz="6690">
                <a:solidFill>
                  <a:srgbClr val="FE5716"/>
                </a:solidFill>
                <a:latin typeface="Poppins Semi-Bold"/>
              </a:rPr>
              <a:t>EMPLOYEE’s CREATIONs - COPYRIGHT</a:t>
            </a:r>
          </a:p>
        </p:txBody>
      </p:sp>
      <p:sp>
        <p:nvSpPr>
          <p:cNvPr id="7" name="TextBox 7"/>
          <p:cNvSpPr txBox="1"/>
          <p:nvPr/>
        </p:nvSpPr>
        <p:spPr>
          <a:xfrm>
            <a:off x="104428" y="9937636"/>
            <a:ext cx="2751231" cy="641577"/>
          </a:xfrm>
          <a:prstGeom prst="rect">
            <a:avLst/>
          </a:prstGeom>
        </p:spPr>
        <p:txBody>
          <a:bodyPr lIns="0" tIns="0" rIns="0" bIns="0" rtlCol="0" anchor="t">
            <a:spAutoFit/>
          </a:bodyPr>
          <a:lstStyle/>
          <a:p>
            <a:pPr>
              <a:lnSpc>
                <a:spcPts val="2526"/>
              </a:lnSpc>
            </a:pPr>
            <a:r>
              <a:rPr lang="en-US" sz="1804">
                <a:solidFill>
                  <a:srgbClr val="F9F9F9"/>
                </a:solidFill>
                <a:latin typeface="Liberation Sans"/>
              </a:rPr>
              <a:t>© 2024 – Laure WINCKEL</a:t>
            </a:r>
          </a:p>
          <a:p>
            <a:pPr>
              <a:lnSpc>
                <a:spcPts val="2526"/>
              </a:lnSpc>
            </a:pPr>
            <a:endParaRPr lang="en-US" sz="1804">
              <a:solidFill>
                <a:srgbClr val="F9F9F9"/>
              </a:solidFill>
              <a:latin typeface="Liberation Sans"/>
            </a:endParaRPr>
          </a:p>
        </p:txBody>
      </p:sp>
      <p:sp>
        <p:nvSpPr>
          <p:cNvPr id="8" name="TextBox 8"/>
          <p:cNvSpPr txBox="1"/>
          <p:nvPr/>
        </p:nvSpPr>
        <p:spPr>
          <a:xfrm>
            <a:off x="4648200" y="1256446"/>
            <a:ext cx="5837794" cy="1018805"/>
          </a:xfrm>
          <a:prstGeom prst="rect">
            <a:avLst/>
          </a:prstGeom>
        </p:spPr>
        <p:txBody>
          <a:bodyPr wrap="square" lIns="0" tIns="0" rIns="0" bIns="0" rtlCol="0" anchor="t">
            <a:spAutoFit/>
          </a:bodyPr>
          <a:lstStyle/>
          <a:p>
            <a:pPr algn="ctr">
              <a:lnSpc>
                <a:spcPts val="8730"/>
              </a:lnSpc>
              <a:spcBef>
                <a:spcPct val="0"/>
              </a:spcBef>
            </a:pPr>
            <a:r>
              <a:rPr lang="en-US" sz="6235" dirty="0">
                <a:solidFill>
                  <a:srgbClr val="FE5716"/>
                </a:solidFill>
                <a:latin typeface="Liberation Sans Bold"/>
              </a:rPr>
              <a:t>UK LAW</a:t>
            </a:r>
          </a:p>
        </p:txBody>
      </p:sp>
      <p:sp>
        <p:nvSpPr>
          <p:cNvPr id="9" name="TextBox 9"/>
          <p:cNvSpPr txBox="1"/>
          <p:nvPr/>
        </p:nvSpPr>
        <p:spPr>
          <a:xfrm>
            <a:off x="2084694" y="2990214"/>
            <a:ext cx="15841287" cy="1438911"/>
          </a:xfrm>
          <a:prstGeom prst="rect">
            <a:avLst/>
          </a:prstGeom>
        </p:spPr>
        <p:txBody>
          <a:bodyPr lIns="0" tIns="0" rIns="0" bIns="0" rtlCol="0" anchor="t">
            <a:spAutoFit/>
          </a:bodyPr>
          <a:lstStyle/>
          <a:p>
            <a:pPr algn="ctr">
              <a:lnSpc>
                <a:spcPts val="5739"/>
              </a:lnSpc>
              <a:spcBef>
                <a:spcPct val="0"/>
              </a:spcBef>
            </a:pPr>
            <a:r>
              <a:rPr lang="en-US" sz="4099">
                <a:solidFill>
                  <a:srgbClr val="FFFFFF"/>
                </a:solidFill>
                <a:latin typeface="Liberation Sans"/>
              </a:rPr>
              <a:t>Main principle : the employer is the owner of the IP rights (s.11(2) CPDA 1988 of the Copyright and Patent Act) :</a:t>
            </a:r>
          </a:p>
        </p:txBody>
      </p:sp>
      <p:sp>
        <p:nvSpPr>
          <p:cNvPr id="10" name="TextBox 10"/>
          <p:cNvSpPr txBox="1"/>
          <p:nvPr/>
        </p:nvSpPr>
        <p:spPr>
          <a:xfrm>
            <a:off x="3415800" y="5378404"/>
            <a:ext cx="12259499" cy="2556511"/>
          </a:xfrm>
          <a:prstGeom prst="rect">
            <a:avLst/>
          </a:prstGeom>
        </p:spPr>
        <p:txBody>
          <a:bodyPr lIns="0" tIns="0" rIns="0" bIns="0" rtlCol="0" anchor="t">
            <a:spAutoFit/>
          </a:bodyPr>
          <a:lstStyle/>
          <a:p>
            <a:pPr algn="ctr">
              <a:lnSpc>
                <a:spcPts val="5039"/>
              </a:lnSpc>
              <a:spcBef>
                <a:spcPct val="0"/>
              </a:spcBef>
            </a:pPr>
            <a:r>
              <a:rPr lang="en-US" sz="3599">
                <a:solidFill>
                  <a:srgbClr val="FFFFFF"/>
                </a:solidFill>
                <a:latin typeface="Liberation Sans Italics"/>
              </a:rPr>
              <a:t>Where a literary, dramatic, musical or artistic work is made by an employee in the course of his employment, his employer is the first owner of any copyright in the work subject to any agreement to the contrary.”</a:t>
            </a:r>
          </a:p>
        </p:txBody>
      </p:sp>
      <p:sp>
        <p:nvSpPr>
          <p:cNvPr id="11" name="TextBox 11"/>
          <p:cNvSpPr txBox="1"/>
          <p:nvPr/>
        </p:nvSpPr>
        <p:spPr>
          <a:xfrm>
            <a:off x="5237223" y="8881427"/>
            <a:ext cx="10497543" cy="658496"/>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Liberation Sans"/>
              </a:rPr>
              <a:t>The employment contracts may provide otherwise.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52500" cy="10287000"/>
            <a:chOff x="0" y="0"/>
            <a:chExt cx="250864" cy="2709333"/>
          </a:xfrm>
        </p:grpSpPr>
        <p:sp>
          <p:nvSpPr>
            <p:cNvPr id="3" name="Freeform 3"/>
            <p:cNvSpPr/>
            <p:nvPr/>
          </p:nvSpPr>
          <p:spPr>
            <a:xfrm>
              <a:off x="0" y="0"/>
              <a:ext cx="250864" cy="2709333"/>
            </a:xfrm>
            <a:custGeom>
              <a:avLst/>
              <a:gdLst/>
              <a:ahLst/>
              <a:cxnLst/>
              <a:rect l="l" t="t" r="r" b="b"/>
              <a:pathLst>
                <a:path w="250864" h="2709333">
                  <a:moveTo>
                    <a:pt x="0" y="0"/>
                  </a:moveTo>
                  <a:lnTo>
                    <a:pt x="250864" y="0"/>
                  </a:lnTo>
                  <a:lnTo>
                    <a:pt x="250864" y="2709333"/>
                  </a:lnTo>
                  <a:lnTo>
                    <a:pt x="0" y="2709333"/>
                  </a:lnTo>
                  <a:close/>
                </a:path>
              </a:pathLst>
            </a:custGeom>
            <a:solidFill>
              <a:srgbClr val="001A70"/>
            </a:solidFill>
          </p:spPr>
          <p:txBody>
            <a:bodyPr/>
            <a:lstStyle/>
            <a:p>
              <a:endParaRPr lang="fr-FR"/>
            </a:p>
          </p:txBody>
        </p:sp>
        <p:sp>
          <p:nvSpPr>
            <p:cNvPr id="4" name="TextBox 4"/>
            <p:cNvSpPr txBox="1"/>
            <p:nvPr/>
          </p:nvSpPr>
          <p:spPr>
            <a:xfrm>
              <a:off x="0" y="-57150"/>
              <a:ext cx="250864" cy="2766483"/>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flipH="1" flipV="1">
            <a:off x="680822" y="-70314"/>
            <a:ext cx="12260594" cy="2068975"/>
          </a:xfrm>
          <a:custGeom>
            <a:avLst/>
            <a:gdLst/>
            <a:ahLst/>
            <a:cxnLst/>
            <a:rect l="l" t="t" r="r" b="b"/>
            <a:pathLst>
              <a:path w="12260594" h="2068975">
                <a:moveTo>
                  <a:pt x="12260594" y="2068975"/>
                </a:moveTo>
                <a:lnTo>
                  <a:pt x="0" y="2068975"/>
                </a:lnTo>
                <a:lnTo>
                  <a:pt x="0" y="0"/>
                </a:lnTo>
                <a:lnTo>
                  <a:pt x="12260594" y="0"/>
                </a:lnTo>
                <a:lnTo>
                  <a:pt x="12260594" y="206897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10878860" y="6902751"/>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TextBox 7"/>
          <p:cNvSpPr txBox="1"/>
          <p:nvPr/>
        </p:nvSpPr>
        <p:spPr>
          <a:xfrm>
            <a:off x="-356070" y="312510"/>
            <a:ext cx="17259300" cy="1132013"/>
          </a:xfrm>
          <a:prstGeom prst="rect">
            <a:avLst/>
          </a:prstGeom>
        </p:spPr>
        <p:txBody>
          <a:bodyPr lIns="0" tIns="0" rIns="0" bIns="0" rtlCol="0" anchor="t">
            <a:spAutoFit/>
          </a:bodyPr>
          <a:lstStyle/>
          <a:p>
            <a:pPr algn="ctr">
              <a:lnSpc>
                <a:spcPts val="9005"/>
              </a:lnSpc>
              <a:spcBef>
                <a:spcPct val="0"/>
              </a:spcBef>
            </a:pPr>
            <a:r>
              <a:rPr lang="en-US" sz="6432">
                <a:solidFill>
                  <a:srgbClr val="FFFFFF"/>
                </a:solidFill>
                <a:latin typeface="Liberation Sans Bold"/>
              </a:rPr>
              <a:t>CASE STUDY</a:t>
            </a:r>
          </a:p>
        </p:txBody>
      </p:sp>
      <p:sp>
        <p:nvSpPr>
          <p:cNvPr id="8" name="TextBox 8"/>
          <p:cNvSpPr txBox="1"/>
          <p:nvPr/>
        </p:nvSpPr>
        <p:spPr>
          <a:xfrm>
            <a:off x="1028700" y="9736277"/>
            <a:ext cx="8115300" cy="834390"/>
          </a:xfrm>
          <a:prstGeom prst="rect">
            <a:avLst/>
          </a:prstGeom>
        </p:spPr>
        <p:txBody>
          <a:bodyPr lIns="0" tIns="0" rIns="0" bIns="0" rtlCol="0" anchor="t">
            <a:spAutoFit/>
          </a:bodyPr>
          <a:lstStyle/>
          <a:p>
            <a:pPr>
              <a:lnSpc>
                <a:spcPts val="3359"/>
              </a:lnSpc>
            </a:pPr>
            <a:r>
              <a:rPr lang="en-US" sz="2399">
                <a:solidFill>
                  <a:srgbClr val="001A70"/>
                </a:solidFill>
                <a:latin typeface="Liberation Sans"/>
              </a:rPr>
              <a:t>© 2024 – Laure WINCKEL</a:t>
            </a:r>
          </a:p>
          <a:p>
            <a:pPr>
              <a:lnSpc>
                <a:spcPts val="3359"/>
              </a:lnSpc>
            </a:pPr>
            <a:endParaRPr lang="en-US" sz="2399">
              <a:solidFill>
                <a:srgbClr val="001A70"/>
              </a:solidFill>
              <a:latin typeface="Liberation Sans"/>
            </a:endParaRPr>
          </a:p>
        </p:txBody>
      </p:sp>
      <p:sp>
        <p:nvSpPr>
          <p:cNvPr id="9" name="TextBox 9"/>
          <p:cNvSpPr txBox="1"/>
          <p:nvPr/>
        </p:nvSpPr>
        <p:spPr>
          <a:xfrm>
            <a:off x="952500" y="3311702"/>
            <a:ext cx="16947137" cy="1579337"/>
          </a:xfrm>
          <a:prstGeom prst="rect">
            <a:avLst/>
          </a:prstGeom>
        </p:spPr>
        <p:txBody>
          <a:bodyPr lIns="0" tIns="0" rIns="0" bIns="0" rtlCol="0" anchor="t">
            <a:spAutoFit/>
          </a:bodyPr>
          <a:lstStyle/>
          <a:p>
            <a:pPr>
              <a:lnSpc>
                <a:spcPts val="5550"/>
              </a:lnSpc>
            </a:pPr>
            <a:r>
              <a:rPr lang="en-US" sz="3964">
                <a:solidFill>
                  <a:srgbClr val="001A70"/>
                </a:solidFill>
                <a:latin typeface="Liberation Sans Bold"/>
              </a:rPr>
              <a:t> </a:t>
            </a:r>
          </a:p>
          <a:p>
            <a:pPr>
              <a:lnSpc>
                <a:spcPts val="4980"/>
              </a:lnSpc>
            </a:pPr>
            <a:endParaRPr lang="en-US" sz="3964">
              <a:solidFill>
                <a:srgbClr val="001A70"/>
              </a:solidFill>
              <a:latin typeface="Liberation Sans Bold"/>
            </a:endParaRPr>
          </a:p>
          <a:p>
            <a:pPr>
              <a:lnSpc>
                <a:spcPts val="1708"/>
              </a:lnSpc>
              <a:spcBef>
                <a:spcPct val="0"/>
              </a:spcBef>
            </a:pPr>
            <a:r>
              <a:rPr lang="en-US" sz="1220">
                <a:solidFill>
                  <a:srgbClr val="000000"/>
                </a:solidFill>
                <a:latin typeface="Arimo"/>
              </a:rPr>
              <a:t>W</a:t>
            </a:r>
          </a:p>
        </p:txBody>
      </p:sp>
      <p:sp>
        <p:nvSpPr>
          <p:cNvPr id="10" name="TextBox 10"/>
          <p:cNvSpPr txBox="1"/>
          <p:nvPr/>
        </p:nvSpPr>
        <p:spPr>
          <a:xfrm>
            <a:off x="952500" y="2002966"/>
            <a:ext cx="17259300" cy="1280161"/>
          </a:xfrm>
          <a:prstGeom prst="rect">
            <a:avLst/>
          </a:prstGeom>
        </p:spPr>
        <p:txBody>
          <a:bodyPr lIns="0" tIns="0" rIns="0" bIns="0" rtlCol="0" anchor="t">
            <a:spAutoFit/>
          </a:bodyPr>
          <a:lstStyle/>
          <a:p>
            <a:pPr>
              <a:lnSpc>
                <a:spcPts val="5039"/>
              </a:lnSpc>
              <a:spcBef>
                <a:spcPct val="0"/>
              </a:spcBef>
            </a:pPr>
            <a:r>
              <a:rPr lang="en-US" sz="3599">
                <a:solidFill>
                  <a:srgbClr val="000000"/>
                </a:solidFill>
                <a:latin typeface="Liberation Sans"/>
              </a:rPr>
              <a:t>Alan is employed by a large company (“Big Film Group”) that deals with film recording and distribution. </a:t>
            </a:r>
          </a:p>
        </p:txBody>
      </p:sp>
      <p:sp>
        <p:nvSpPr>
          <p:cNvPr id="11" name="TextBox 11"/>
          <p:cNvSpPr txBox="1"/>
          <p:nvPr/>
        </p:nvSpPr>
        <p:spPr>
          <a:xfrm>
            <a:off x="1028700" y="3283127"/>
            <a:ext cx="16947137" cy="1280161"/>
          </a:xfrm>
          <a:prstGeom prst="rect">
            <a:avLst/>
          </a:prstGeom>
        </p:spPr>
        <p:txBody>
          <a:bodyPr lIns="0" tIns="0" rIns="0" bIns="0" rtlCol="0" anchor="t">
            <a:spAutoFit/>
          </a:bodyPr>
          <a:lstStyle/>
          <a:p>
            <a:pPr algn="just">
              <a:lnSpc>
                <a:spcPts val="5039"/>
              </a:lnSpc>
              <a:spcBef>
                <a:spcPct val="0"/>
              </a:spcBef>
            </a:pPr>
            <a:r>
              <a:rPr lang="en-US" sz="3599">
                <a:solidFill>
                  <a:srgbClr val="000000"/>
                </a:solidFill>
                <a:latin typeface="Liberation Sans"/>
              </a:rPr>
              <a:t>He has an idea for a mobile phone “app” which is related to film at work and spends some time working on the idea.</a:t>
            </a:r>
          </a:p>
        </p:txBody>
      </p:sp>
      <p:sp>
        <p:nvSpPr>
          <p:cNvPr id="12" name="TextBox 12"/>
          <p:cNvSpPr txBox="1"/>
          <p:nvPr/>
        </p:nvSpPr>
        <p:spPr>
          <a:xfrm>
            <a:off x="952500" y="4468038"/>
            <a:ext cx="17259300" cy="1259024"/>
          </a:xfrm>
          <a:prstGeom prst="rect">
            <a:avLst/>
          </a:prstGeom>
        </p:spPr>
        <p:txBody>
          <a:bodyPr lIns="0" tIns="0" rIns="0" bIns="0" rtlCol="0" anchor="t">
            <a:spAutoFit/>
          </a:bodyPr>
          <a:lstStyle/>
          <a:p>
            <a:pPr algn="just">
              <a:lnSpc>
                <a:spcPts val="4950"/>
              </a:lnSpc>
              <a:spcBef>
                <a:spcPct val="0"/>
              </a:spcBef>
            </a:pPr>
            <a:r>
              <a:rPr lang="en-US" sz="3535">
                <a:solidFill>
                  <a:srgbClr val="000000"/>
                </a:solidFill>
                <a:latin typeface="Liberation Sans"/>
              </a:rPr>
              <a:t>He doesn’t tell his line manager about the work because he wants to keep the project relatively secret until he’s finalised his project.</a:t>
            </a:r>
          </a:p>
        </p:txBody>
      </p:sp>
      <p:sp>
        <p:nvSpPr>
          <p:cNvPr id="13" name="TextBox 13"/>
          <p:cNvSpPr txBox="1"/>
          <p:nvPr/>
        </p:nvSpPr>
        <p:spPr>
          <a:xfrm>
            <a:off x="950332" y="5662474"/>
            <a:ext cx="17261468" cy="1876515"/>
          </a:xfrm>
          <a:prstGeom prst="rect">
            <a:avLst/>
          </a:prstGeom>
        </p:spPr>
        <p:txBody>
          <a:bodyPr lIns="0" tIns="0" rIns="0" bIns="0" rtlCol="0" anchor="t">
            <a:spAutoFit/>
          </a:bodyPr>
          <a:lstStyle/>
          <a:p>
            <a:pPr algn="just">
              <a:lnSpc>
                <a:spcPts val="4950"/>
              </a:lnSpc>
            </a:pPr>
            <a:r>
              <a:rPr lang="en-US" sz="3536">
                <a:solidFill>
                  <a:srgbClr val="000000"/>
                </a:solidFill>
                <a:latin typeface="Liberation Sans"/>
              </a:rPr>
              <a:t>After a couple of weeks Alan has a prototype app ready and is thinking about engaging the services of an application developer to help him put the “app” idea on the market. </a:t>
            </a:r>
          </a:p>
          <a:p>
            <a:pPr algn="just">
              <a:lnSpc>
                <a:spcPts val="4950"/>
              </a:lnSpc>
              <a:spcBef>
                <a:spcPct val="0"/>
              </a:spcBef>
            </a:pPr>
            <a:endParaRPr lang="en-US" sz="3536">
              <a:solidFill>
                <a:srgbClr val="000000"/>
              </a:solidFill>
              <a:latin typeface="Liberation Sans"/>
            </a:endParaRPr>
          </a:p>
        </p:txBody>
      </p:sp>
      <p:sp>
        <p:nvSpPr>
          <p:cNvPr id="14" name="TextBox 14"/>
          <p:cNvSpPr txBox="1"/>
          <p:nvPr/>
        </p:nvSpPr>
        <p:spPr>
          <a:xfrm>
            <a:off x="915925" y="6817026"/>
            <a:ext cx="17059912" cy="1233807"/>
          </a:xfrm>
          <a:prstGeom prst="rect">
            <a:avLst/>
          </a:prstGeom>
        </p:spPr>
        <p:txBody>
          <a:bodyPr lIns="0" tIns="0" rIns="0" bIns="0" rtlCol="0" anchor="t">
            <a:spAutoFit/>
          </a:bodyPr>
          <a:lstStyle/>
          <a:p>
            <a:pPr algn="just">
              <a:lnSpc>
                <a:spcPts val="4883"/>
              </a:lnSpc>
              <a:spcBef>
                <a:spcPct val="0"/>
              </a:spcBef>
            </a:pPr>
            <a:r>
              <a:rPr lang="en-US" sz="3488">
                <a:solidFill>
                  <a:srgbClr val="000000"/>
                </a:solidFill>
                <a:latin typeface="Liberation Sans"/>
              </a:rPr>
              <a:t>However, Alan mistakenly copies his manager (Ben) into an email to the application developer. </a:t>
            </a:r>
          </a:p>
        </p:txBody>
      </p:sp>
      <p:sp>
        <p:nvSpPr>
          <p:cNvPr id="15" name="TextBox 15"/>
          <p:cNvSpPr txBox="1"/>
          <p:nvPr/>
        </p:nvSpPr>
        <p:spPr>
          <a:xfrm>
            <a:off x="1011496" y="7962883"/>
            <a:ext cx="16888140" cy="1853552"/>
          </a:xfrm>
          <a:prstGeom prst="rect">
            <a:avLst/>
          </a:prstGeom>
        </p:spPr>
        <p:txBody>
          <a:bodyPr lIns="0" tIns="0" rIns="0" bIns="0" rtlCol="0" anchor="t">
            <a:spAutoFit/>
          </a:bodyPr>
          <a:lstStyle/>
          <a:p>
            <a:pPr algn="just">
              <a:lnSpc>
                <a:spcPts val="4887"/>
              </a:lnSpc>
              <a:spcBef>
                <a:spcPct val="0"/>
              </a:spcBef>
            </a:pPr>
            <a:r>
              <a:rPr lang="en-US" sz="3490">
                <a:solidFill>
                  <a:srgbClr val="000000"/>
                </a:solidFill>
                <a:latin typeface="Liberation Sans"/>
              </a:rPr>
              <a:t>Ben is unhappy that he hasn’t been informed about this idea and is concerned that Alan has been working on the idea whilst at work. Ben further believes that Big Film Group owns the copyright in the work, not Ben.</a:t>
            </a:r>
          </a:p>
        </p:txBody>
      </p:sp>
      <p:sp>
        <p:nvSpPr>
          <p:cNvPr id="16" name="Freeform 16"/>
          <p:cNvSpPr/>
          <p:nvPr/>
        </p:nvSpPr>
        <p:spPr>
          <a:xfrm>
            <a:off x="16403766" y="261165"/>
            <a:ext cx="1495871" cy="3021962"/>
          </a:xfrm>
          <a:custGeom>
            <a:avLst/>
            <a:gdLst/>
            <a:ahLst/>
            <a:cxnLst/>
            <a:rect l="l" t="t" r="r" b="b"/>
            <a:pathLst>
              <a:path w="1495871" h="3021962">
                <a:moveTo>
                  <a:pt x="0" y="0"/>
                </a:moveTo>
                <a:lnTo>
                  <a:pt x="1495871" y="0"/>
                </a:lnTo>
                <a:lnTo>
                  <a:pt x="1495871" y="3021962"/>
                </a:lnTo>
                <a:lnTo>
                  <a:pt x="0" y="3021962"/>
                </a:lnTo>
                <a:lnTo>
                  <a:pt x="0" y="0"/>
                </a:lnTo>
                <a:close/>
              </a:path>
            </a:pathLst>
          </a:custGeom>
          <a:blipFill>
            <a:blip r:embed="rId6"/>
            <a:stretch>
              <a:fillRect/>
            </a:stretch>
          </a:blipFill>
        </p:spPr>
        <p:txBody>
          <a:bodyPr/>
          <a:lstStyle/>
          <a:p>
            <a:endParaRPr lang="fr-FR"/>
          </a:p>
        </p:txBody>
      </p:sp>
      <p:sp>
        <p:nvSpPr>
          <p:cNvPr id="17" name="Freeform 17"/>
          <p:cNvSpPr/>
          <p:nvPr/>
        </p:nvSpPr>
        <p:spPr>
          <a:xfrm>
            <a:off x="0" y="98867"/>
            <a:ext cx="1824980" cy="1673279"/>
          </a:xfrm>
          <a:custGeom>
            <a:avLst/>
            <a:gdLst/>
            <a:ahLst/>
            <a:cxnLst/>
            <a:rect l="l" t="t" r="r" b="b"/>
            <a:pathLst>
              <a:path w="1824980" h="1673279">
                <a:moveTo>
                  <a:pt x="0" y="0"/>
                </a:moveTo>
                <a:lnTo>
                  <a:pt x="1824980" y="0"/>
                </a:lnTo>
                <a:lnTo>
                  <a:pt x="1824980" y="1673279"/>
                </a:lnTo>
                <a:lnTo>
                  <a:pt x="0" y="16732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67432" y="0"/>
            <a:ext cx="9144000" cy="10287000"/>
            <a:chOff x="0" y="0"/>
            <a:chExt cx="1416645" cy="1593725"/>
          </a:xfrm>
        </p:grpSpPr>
        <p:sp>
          <p:nvSpPr>
            <p:cNvPr id="3" name="Freeform 3"/>
            <p:cNvSpPr/>
            <p:nvPr/>
          </p:nvSpPr>
          <p:spPr>
            <a:xfrm>
              <a:off x="0" y="0"/>
              <a:ext cx="1416645" cy="1593725"/>
            </a:xfrm>
            <a:custGeom>
              <a:avLst/>
              <a:gdLst/>
              <a:ahLst/>
              <a:cxnLst/>
              <a:rect l="l" t="t" r="r" b="b"/>
              <a:pathLst>
                <a:path w="1416645" h="1593725">
                  <a:moveTo>
                    <a:pt x="0" y="0"/>
                  </a:moveTo>
                  <a:lnTo>
                    <a:pt x="1416645" y="0"/>
                  </a:lnTo>
                  <a:lnTo>
                    <a:pt x="1416645" y="1593725"/>
                  </a:lnTo>
                  <a:lnTo>
                    <a:pt x="0" y="1593725"/>
                  </a:lnTo>
                  <a:close/>
                </a:path>
              </a:pathLst>
            </a:custGeom>
            <a:blipFill>
              <a:blip r:embed="rId2"/>
              <a:stretch>
                <a:fillRect l="-84490" r="-15509"/>
              </a:stretch>
            </a:blipFill>
          </p:spPr>
          <p:txBody>
            <a:bodyPr/>
            <a:lstStyle/>
            <a:p>
              <a:endParaRPr lang="fr-FR"/>
            </a:p>
          </p:txBody>
        </p:sp>
      </p:grpSp>
      <p:grpSp>
        <p:nvGrpSpPr>
          <p:cNvPr id="4" name="Group 4"/>
          <p:cNvGrpSpPr/>
          <p:nvPr/>
        </p:nvGrpSpPr>
        <p:grpSpPr>
          <a:xfrm>
            <a:off x="0" y="0"/>
            <a:ext cx="952500" cy="10287000"/>
            <a:chOff x="0" y="0"/>
            <a:chExt cx="250864" cy="2709333"/>
          </a:xfrm>
        </p:grpSpPr>
        <p:sp>
          <p:nvSpPr>
            <p:cNvPr id="5" name="Freeform 5"/>
            <p:cNvSpPr/>
            <p:nvPr/>
          </p:nvSpPr>
          <p:spPr>
            <a:xfrm>
              <a:off x="0" y="0"/>
              <a:ext cx="250864" cy="2709333"/>
            </a:xfrm>
            <a:custGeom>
              <a:avLst/>
              <a:gdLst/>
              <a:ahLst/>
              <a:cxnLst/>
              <a:rect l="l" t="t" r="r" b="b"/>
              <a:pathLst>
                <a:path w="250864" h="2709333">
                  <a:moveTo>
                    <a:pt x="0" y="0"/>
                  </a:moveTo>
                  <a:lnTo>
                    <a:pt x="250864" y="0"/>
                  </a:lnTo>
                  <a:lnTo>
                    <a:pt x="250864" y="2709333"/>
                  </a:lnTo>
                  <a:lnTo>
                    <a:pt x="0" y="2709333"/>
                  </a:lnTo>
                  <a:close/>
                </a:path>
              </a:pathLst>
            </a:custGeom>
            <a:solidFill>
              <a:srgbClr val="001A70"/>
            </a:solidFill>
          </p:spPr>
          <p:txBody>
            <a:bodyPr/>
            <a:lstStyle/>
            <a:p>
              <a:endParaRPr lang="fr-FR"/>
            </a:p>
          </p:txBody>
        </p:sp>
        <p:sp>
          <p:nvSpPr>
            <p:cNvPr id="6" name="TextBox 6"/>
            <p:cNvSpPr txBox="1"/>
            <p:nvPr/>
          </p:nvSpPr>
          <p:spPr>
            <a:xfrm>
              <a:off x="0" y="-57150"/>
              <a:ext cx="250864" cy="2766483"/>
            </a:xfrm>
            <a:prstGeom prst="rect">
              <a:avLst/>
            </a:prstGeom>
          </p:spPr>
          <p:txBody>
            <a:bodyPr lIns="50800" tIns="50800" rIns="50800" bIns="50800" rtlCol="0" anchor="ctr"/>
            <a:lstStyle/>
            <a:p>
              <a:pPr algn="ctr">
                <a:lnSpc>
                  <a:spcPts val="2520"/>
                </a:lnSpc>
              </a:pPr>
              <a:endParaRPr/>
            </a:p>
          </p:txBody>
        </p:sp>
      </p:grpSp>
      <p:sp>
        <p:nvSpPr>
          <p:cNvPr id="7" name="Freeform 7"/>
          <p:cNvSpPr/>
          <p:nvPr/>
        </p:nvSpPr>
        <p:spPr>
          <a:xfrm flipH="1" flipV="1">
            <a:off x="1698431" y="851899"/>
            <a:ext cx="8603736" cy="1451881"/>
          </a:xfrm>
          <a:custGeom>
            <a:avLst/>
            <a:gdLst/>
            <a:ahLst/>
            <a:cxnLst/>
            <a:rect l="l" t="t" r="r" b="b"/>
            <a:pathLst>
              <a:path w="8603736" h="1451881">
                <a:moveTo>
                  <a:pt x="8603736" y="1451881"/>
                </a:moveTo>
                <a:lnTo>
                  <a:pt x="0" y="1451881"/>
                </a:lnTo>
                <a:lnTo>
                  <a:pt x="0" y="0"/>
                </a:lnTo>
                <a:lnTo>
                  <a:pt x="8603736" y="0"/>
                </a:lnTo>
                <a:lnTo>
                  <a:pt x="8603736" y="1451881"/>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8" name="Freeform 8"/>
          <p:cNvSpPr/>
          <p:nvPr/>
        </p:nvSpPr>
        <p:spPr>
          <a:xfrm>
            <a:off x="10878860" y="5523249"/>
            <a:ext cx="5508072" cy="5494301"/>
          </a:xfrm>
          <a:custGeom>
            <a:avLst/>
            <a:gdLst/>
            <a:ahLst/>
            <a:cxnLst/>
            <a:rect l="l" t="t" r="r" b="b"/>
            <a:pathLst>
              <a:path w="5508072" h="5494301">
                <a:moveTo>
                  <a:pt x="0" y="0"/>
                </a:moveTo>
                <a:lnTo>
                  <a:pt x="5508071" y="0"/>
                </a:lnTo>
                <a:lnTo>
                  <a:pt x="5508071" y="5494302"/>
                </a:lnTo>
                <a:lnTo>
                  <a:pt x="0" y="5494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9" name="TextBox 9"/>
          <p:cNvSpPr txBox="1"/>
          <p:nvPr/>
        </p:nvSpPr>
        <p:spPr>
          <a:xfrm>
            <a:off x="2737992" y="2918893"/>
            <a:ext cx="9229912" cy="1483218"/>
          </a:xfrm>
          <a:prstGeom prst="rect">
            <a:avLst/>
          </a:prstGeom>
        </p:spPr>
        <p:txBody>
          <a:bodyPr lIns="0" tIns="0" rIns="0" bIns="0" rtlCol="0" anchor="t">
            <a:spAutoFit/>
          </a:bodyPr>
          <a:lstStyle/>
          <a:p>
            <a:pPr>
              <a:lnSpc>
                <a:spcPts val="5922"/>
              </a:lnSpc>
            </a:pPr>
            <a:r>
              <a:rPr lang="en-US" sz="4230">
                <a:solidFill>
                  <a:srgbClr val="FF861D"/>
                </a:solidFill>
                <a:latin typeface="Liberation Sans Bold"/>
              </a:rPr>
              <a:t>Employee’s inventions and creations</a:t>
            </a:r>
          </a:p>
        </p:txBody>
      </p:sp>
      <p:sp>
        <p:nvSpPr>
          <p:cNvPr id="10" name="TextBox 10"/>
          <p:cNvSpPr txBox="1"/>
          <p:nvPr/>
        </p:nvSpPr>
        <p:spPr>
          <a:xfrm>
            <a:off x="1360546" y="2899843"/>
            <a:ext cx="926083" cy="763714"/>
          </a:xfrm>
          <a:prstGeom prst="rect">
            <a:avLst/>
          </a:prstGeom>
        </p:spPr>
        <p:txBody>
          <a:bodyPr lIns="0" tIns="0" rIns="0" bIns="0" rtlCol="0" anchor="t">
            <a:spAutoFit/>
          </a:bodyPr>
          <a:lstStyle/>
          <a:p>
            <a:pPr>
              <a:lnSpc>
                <a:spcPts val="5922"/>
              </a:lnSpc>
            </a:pPr>
            <a:r>
              <a:rPr lang="en-US" sz="4230">
                <a:solidFill>
                  <a:srgbClr val="001A70"/>
                </a:solidFill>
                <a:latin typeface="Poppins Bold"/>
              </a:rPr>
              <a:t>01</a:t>
            </a:r>
          </a:p>
        </p:txBody>
      </p:sp>
      <p:sp>
        <p:nvSpPr>
          <p:cNvPr id="11" name="TextBox 11"/>
          <p:cNvSpPr txBox="1"/>
          <p:nvPr/>
        </p:nvSpPr>
        <p:spPr>
          <a:xfrm>
            <a:off x="2342123" y="7024252"/>
            <a:ext cx="10407905" cy="2226168"/>
          </a:xfrm>
          <a:prstGeom prst="rect">
            <a:avLst/>
          </a:prstGeom>
        </p:spPr>
        <p:txBody>
          <a:bodyPr lIns="0" tIns="0" rIns="0" bIns="0" rtlCol="0" anchor="t">
            <a:spAutoFit/>
          </a:bodyPr>
          <a:lstStyle/>
          <a:p>
            <a:pPr>
              <a:lnSpc>
                <a:spcPts val="5922"/>
              </a:lnSpc>
            </a:pPr>
            <a:r>
              <a:rPr lang="en-US" sz="4230">
                <a:solidFill>
                  <a:srgbClr val="FF861D"/>
                </a:solidFill>
                <a:latin typeface="Liberation Sans Bold"/>
              </a:rPr>
              <a:t>Knowhow – trade secrets – confidential information</a:t>
            </a:r>
          </a:p>
          <a:p>
            <a:pPr>
              <a:lnSpc>
                <a:spcPts val="5922"/>
              </a:lnSpc>
            </a:pPr>
            <a:endParaRPr lang="en-US" sz="4230">
              <a:solidFill>
                <a:srgbClr val="FF861D"/>
              </a:solidFill>
              <a:latin typeface="Liberation Sans Bold"/>
            </a:endParaRPr>
          </a:p>
        </p:txBody>
      </p:sp>
      <p:sp>
        <p:nvSpPr>
          <p:cNvPr id="12" name="TextBox 12"/>
          <p:cNvSpPr txBox="1"/>
          <p:nvPr/>
        </p:nvSpPr>
        <p:spPr>
          <a:xfrm>
            <a:off x="1360546" y="7005202"/>
            <a:ext cx="981577" cy="763714"/>
          </a:xfrm>
          <a:prstGeom prst="rect">
            <a:avLst/>
          </a:prstGeom>
        </p:spPr>
        <p:txBody>
          <a:bodyPr lIns="0" tIns="0" rIns="0" bIns="0" rtlCol="0" anchor="t">
            <a:spAutoFit/>
          </a:bodyPr>
          <a:lstStyle/>
          <a:p>
            <a:pPr>
              <a:lnSpc>
                <a:spcPts val="5922"/>
              </a:lnSpc>
            </a:pPr>
            <a:r>
              <a:rPr lang="en-US" sz="4230">
                <a:solidFill>
                  <a:srgbClr val="001A70"/>
                </a:solidFill>
                <a:latin typeface="Poppins Bold"/>
              </a:rPr>
              <a:t>02</a:t>
            </a:r>
          </a:p>
        </p:txBody>
      </p:sp>
      <p:sp>
        <p:nvSpPr>
          <p:cNvPr id="13" name="TextBox 13"/>
          <p:cNvSpPr txBox="1"/>
          <p:nvPr/>
        </p:nvSpPr>
        <p:spPr>
          <a:xfrm>
            <a:off x="3317493" y="915476"/>
            <a:ext cx="3085505" cy="1132013"/>
          </a:xfrm>
          <a:prstGeom prst="rect">
            <a:avLst/>
          </a:prstGeom>
        </p:spPr>
        <p:txBody>
          <a:bodyPr lIns="0" tIns="0" rIns="0" bIns="0" rtlCol="0" anchor="t">
            <a:spAutoFit/>
          </a:bodyPr>
          <a:lstStyle/>
          <a:p>
            <a:pPr algn="ctr">
              <a:lnSpc>
                <a:spcPts val="9005"/>
              </a:lnSpc>
              <a:spcBef>
                <a:spcPct val="0"/>
              </a:spcBef>
            </a:pPr>
            <a:r>
              <a:rPr lang="en-US" sz="6432">
                <a:solidFill>
                  <a:srgbClr val="FFFFFF"/>
                </a:solidFill>
                <a:latin typeface="Liberation Sans Bold"/>
              </a:rPr>
              <a:t>Content</a:t>
            </a:r>
          </a:p>
        </p:txBody>
      </p:sp>
      <p:sp>
        <p:nvSpPr>
          <p:cNvPr id="14" name="TextBox 14"/>
          <p:cNvSpPr txBox="1"/>
          <p:nvPr/>
        </p:nvSpPr>
        <p:spPr>
          <a:xfrm>
            <a:off x="1028700" y="9736277"/>
            <a:ext cx="8115300" cy="834390"/>
          </a:xfrm>
          <a:prstGeom prst="rect">
            <a:avLst/>
          </a:prstGeom>
        </p:spPr>
        <p:txBody>
          <a:bodyPr lIns="0" tIns="0" rIns="0" bIns="0" rtlCol="0" anchor="t">
            <a:spAutoFit/>
          </a:bodyPr>
          <a:lstStyle/>
          <a:p>
            <a:pPr>
              <a:lnSpc>
                <a:spcPts val="3359"/>
              </a:lnSpc>
            </a:pPr>
            <a:r>
              <a:rPr lang="en-US" sz="2399">
                <a:solidFill>
                  <a:srgbClr val="001A70"/>
                </a:solidFill>
                <a:latin typeface="Liberation Sans"/>
              </a:rPr>
              <a:t>© 2024 – Laure WINCKEL</a:t>
            </a:r>
          </a:p>
          <a:p>
            <a:pPr>
              <a:lnSpc>
                <a:spcPts val="3359"/>
              </a:lnSpc>
            </a:pPr>
            <a:endParaRPr lang="en-US" sz="2399">
              <a:solidFill>
                <a:srgbClr val="001A70"/>
              </a:solidFill>
              <a:latin typeface="Liberation Sans"/>
            </a:endParaRPr>
          </a:p>
        </p:txBody>
      </p:sp>
      <p:sp>
        <p:nvSpPr>
          <p:cNvPr id="15" name="TextBox 15"/>
          <p:cNvSpPr txBox="1"/>
          <p:nvPr/>
        </p:nvSpPr>
        <p:spPr>
          <a:xfrm>
            <a:off x="871275" y="4635927"/>
            <a:ext cx="10258048" cy="2813044"/>
          </a:xfrm>
          <a:prstGeom prst="rect">
            <a:avLst/>
          </a:prstGeom>
        </p:spPr>
        <p:txBody>
          <a:bodyPr lIns="0" tIns="0" rIns="0" bIns="0" rtlCol="0" anchor="t">
            <a:spAutoFit/>
          </a:bodyPr>
          <a:lstStyle/>
          <a:p>
            <a:pPr marL="863648" lvl="1" indent="-431824" algn="just">
              <a:lnSpc>
                <a:spcPts val="5600"/>
              </a:lnSpc>
              <a:buFont typeface="Arial"/>
              <a:buChar char="•"/>
            </a:pPr>
            <a:r>
              <a:rPr lang="en-US" sz="4000">
                <a:solidFill>
                  <a:srgbClr val="000000"/>
                </a:solidFill>
                <a:latin typeface="Liberation Sans Bold"/>
              </a:rPr>
              <a:t>Patents: </a:t>
            </a:r>
            <a:r>
              <a:rPr lang="en-US" sz="4000">
                <a:solidFill>
                  <a:srgbClr val="000000"/>
                </a:solidFill>
                <a:latin typeface="Liberation Sans"/>
              </a:rPr>
              <a:t>applicable regime, system to put into place in a company, case study</a:t>
            </a:r>
          </a:p>
          <a:p>
            <a:pPr marL="863648" lvl="1" indent="-431824" algn="just">
              <a:lnSpc>
                <a:spcPts val="5600"/>
              </a:lnSpc>
              <a:buFont typeface="Arial"/>
              <a:buChar char="•"/>
            </a:pPr>
            <a:r>
              <a:rPr lang="en-US" sz="4000">
                <a:solidFill>
                  <a:srgbClr val="000000"/>
                </a:solidFill>
                <a:latin typeface="Liberation Sans Bold"/>
              </a:rPr>
              <a:t>Copyright:</a:t>
            </a:r>
            <a:r>
              <a:rPr lang="en-US" sz="4000">
                <a:solidFill>
                  <a:srgbClr val="000000"/>
                </a:solidFill>
                <a:latin typeface="Liberation Sans"/>
              </a:rPr>
              <a:t> applicable regime</a:t>
            </a:r>
          </a:p>
          <a:p>
            <a:pPr algn="just">
              <a:lnSpc>
                <a:spcPts val="5600"/>
              </a:lnSpc>
            </a:pPr>
            <a:endParaRPr lang="en-US" sz="4000">
              <a:solidFill>
                <a:srgbClr val="000000"/>
              </a:solidFill>
              <a:latin typeface="Liberation Sans"/>
            </a:endParaRPr>
          </a:p>
        </p:txBody>
      </p:sp>
      <p:sp>
        <p:nvSpPr>
          <p:cNvPr id="16" name="TextBox 16"/>
          <p:cNvSpPr txBox="1"/>
          <p:nvPr/>
        </p:nvSpPr>
        <p:spPr>
          <a:xfrm>
            <a:off x="1028700" y="8677720"/>
            <a:ext cx="10258048" cy="1422394"/>
          </a:xfrm>
          <a:prstGeom prst="rect">
            <a:avLst/>
          </a:prstGeom>
        </p:spPr>
        <p:txBody>
          <a:bodyPr lIns="0" tIns="0" rIns="0" bIns="0" rtlCol="0" anchor="t">
            <a:spAutoFit/>
          </a:bodyPr>
          <a:lstStyle/>
          <a:p>
            <a:pPr marL="863648" lvl="1" indent="-431824" algn="just">
              <a:lnSpc>
                <a:spcPts val="5600"/>
              </a:lnSpc>
              <a:buFont typeface="Arial"/>
              <a:buChar char="•"/>
            </a:pPr>
            <a:r>
              <a:rPr lang="en-US" sz="4000">
                <a:solidFill>
                  <a:srgbClr val="000000"/>
                </a:solidFill>
                <a:latin typeface="Liberation Sans Bold"/>
              </a:rPr>
              <a:t>Definitions, strategy, NDA, penalties</a:t>
            </a:r>
          </a:p>
          <a:p>
            <a:pPr algn="just">
              <a:lnSpc>
                <a:spcPts val="5600"/>
              </a:lnSpc>
            </a:pPr>
            <a:endParaRPr lang="en-US" sz="4000">
              <a:solidFill>
                <a:srgbClr val="000000"/>
              </a:solidFill>
              <a:latin typeface="Liberation Sans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3241" y="-7622875"/>
            <a:ext cx="19494482" cy="8903035"/>
            <a:chOff x="0" y="0"/>
            <a:chExt cx="5134349" cy="2344832"/>
          </a:xfrm>
        </p:grpSpPr>
        <p:sp>
          <p:nvSpPr>
            <p:cNvPr id="3" name="Freeform 3"/>
            <p:cNvSpPr/>
            <p:nvPr/>
          </p:nvSpPr>
          <p:spPr>
            <a:xfrm>
              <a:off x="0" y="0"/>
              <a:ext cx="5134349" cy="2344832"/>
            </a:xfrm>
            <a:custGeom>
              <a:avLst/>
              <a:gdLst/>
              <a:ahLst/>
              <a:cxnLst/>
              <a:rect l="l" t="t" r="r" b="b"/>
              <a:pathLst>
                <a:path w="5134349" h="2344832">
                  <a:moveTo>
                    <a:pt x="0" y="0"/>
                  </a:moveTo>
                  <a:lnTo>
                    <a:pt x="5134349" y="0"/>
                  </a:lnTo>
                  <a:lnTo>
                    <a:pt x="5134349" y="2344832"/>
                  </a:lnTo>
                  <a:lnTo>
                    <a:pt x="0" y="2344832"/>
                  </a:lnTo>
                  <a:close/>
                </a:path>
              </a:pathLst>
            </a:custGeom>
            <a:solidFill>
              <a:srgbClr val="001A70"/>
            </a:solidFill>
          </p:spPr>
          <p:txBody>
            <a:bodyPr/>
            <a:lstStyle/>
            <a:p>
              <a:endParaRPr lang="fr-FR"/>
            </a:p>
          </p:txBody>
        </p:sp>
        <p:sp>
          <p:nvSpPr>
            <p:cNvPr id="4" name="TextBox 4"/>
            <p:cNvSpPr txBox="1"/>
            <p:nvPr/>
          </p:nvSpPr>
          <p:spPr>
            <a:xfrm>
              <a:off x="0" y="-38100"/>
              <a:ext cx="5134349" cy="238293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14776441" y="-3009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1252707" y="8776970"/>
            <a:ext cx="3446107" cy="3454744"/>
          </a:xfrm>
          <a:custGeom>
            <a:avLst/>
            <a:gdLst/>
            <a:ahLst/>
            <a:cxnLst/>
            <a:rect l="l" t="t" r="r" b="b"/>
            <a:pathLst>
              <a:path w="3446107" h="3454744">
                <a:moveTo>
                  <a:pt x="0" y="0"/>
                </a:moveTo>
                <a:lnTo>
                  <a:pt x="3446107" y="0"/>
                </a:lnTo>
                <a:lnTo>
                  <a:pt x="3446107" y="3454744"/>
                </a:lnTo>
                <a:lnTo>
                  <a:pt x="0" y="3454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Freeform 7"/>
          <p:cNvSpPr/>
          <p:nvPr/>
        </p:nvSpPr>
        <p:spPr>
          <a:xfrm>
            <a:off x="317662" y="2975610"/>
            <a:ext cx="5505916" cy="6551413"/>
          </a:xfrm>
          <a:custGeom>
            <a:avLst/>
            <a:gdLst/>
            <a:ahLst/>
            <a:cxnLst/>
            <a:rect l="l" t="t" r="r" b="b"/>
            <a:pathLst>
              <a:path w="5505916" h="6551413">
                <a:moveTo>
                  <a:pt x="0" y="0"/>
                </a:moveTo>
                <a:lnTo>
                  <a:pt x="5505916" y="0"/>
                </a:lnTo>
                <a:lnTo>
                  <a:pt x="5505916" y="6551413"/>
                </a:lnTo>
                <a:lnTo>
                  <a:pt x="0" y="6551413"/>
                </a:lnTo>
                <a:lnTo>
                  <a:pt x="0" y="0"/>
                </a:lnTo>
                <a:close/>
              </a:path>
            </a:pathLst>
          </a:custGeom>
          <a:blipFill>
            <a:blip r:embed="rId6"/>
            <a:stretch>
              <a:fillRect/>
            </a:stretch>
          </a:blipFill>
        </p:spPr>
        <p:txBody>
          <a:bodyPr/>
          <a:lstStyle/>
          <a:p>
            <a:endParaRPr lang="fr-FR"/>
          </a:p>
        </p:txBody>
      </p:sp>
      <p:sp>
        <p:nvSpPr>
          <p:cNvPr id="8" name="Freeform 8"/>
          <p:cNvSpPr/>
          <p:nvPr/>
        </p:nvSpPr>
        <p:spPr>
          <a:xfrm>
            <a:off x="4421142" y="3813810"/>
            <a:ext cx="13477094" cy="2082824"/>
          </a:xfrm>
          <a:custGeom>
            <a:avLst/>
            <a:gdLst/>
            <a:ahLst/>
            <a:cxnLst/>
            <a:rect l="l" t="t" r="r" b="b"/>
            <a:pathLst>
              <a:path w="13477094" h="2082824">
                <a:moveTo>
                  <a:pt x="0" y="0"/>
                </a:moveTo>
                <a:lnTo>
                  <a:pt x="13477094" y="0"/>
                </a:lnTo>
                <a:lnTo>
                  <a:pt x="13477094" y="2082824"/>
                </a:lnTo>
                <a:lnTo>
                  <a:pt x="0" y="20828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9" name="TextBox 9"/>
          <p:cNvSpPr txBox="1"/>
          <p:nvPr/>
        </p:nvSpPr>
        <p:spPr>
          <a:xfrm>
            <a:off x="3304721" y="3896798"/>
            <a:ext cx="15709936" cy="1999835"/>
          </a:xfrm>
          <a:prstGeom prst="rect">
            <a:avLst/>
          </a:prstGeom>
        </p:spPr>
        <p:txBody>
          <a:bodyPr lIns="0" tIns="0" rIns="0" bIns="0" rtlCol="0" anchor="t">
            <a:spAutoFit/>
          </a:bodyPr>
          <a:lstStyle/>
          <a:p>
            <a:pPr algn="ctr">
              <a:lnSpc>
                <a:spcPts val="5272"/>
              </a:lnSpc>
            </a:pPr>
            <a:r>
              <a:rPr lang="en-US" sz="3766">
                <a:solidFill>
                  <a:srgbClr val="000000"/>
                </a:solidFill>
                <a:latin typeface="Liberation Sans Bold"/>
              </a:rPr>
              <a:t>There is no express agreement in Alan’s contract as to </a:t>
            </a:r>
          </a:p>
          <a:p>
            <a:pPr algn="ctr">
              <a:lnSpc>
                <a:spcPts val="5272"/>
              </a:lnSpc>
            </a:pPr>
            <a:r>
              <a:rPr lang="en-US" sz="3766">
                <a:solidFill>
                  <a:srgbClr val="000000"/>
                </a:solidFill>
                <a:latin typeface="Liberation Sans Bold"/>
              </a:rPr>
              <a:t>the ownership status of works </a:t>
            </a:r>
          </a:p>
          <a:p>
            <a:pPr algn="ctr">
              <a:lnSpc>
                <a:spcPts val="5272"/>
              </a:lnSpc>
            </a:pPr>
            <a:r>
              <a:rPr lang="en-US" sz="3766">
                <a:solidFill>
                  <a:srgbClr val="000000"/>
                </a:solidFill>
                <a:latin typeface="Liberation Sans Bold"/>
              </a:rPr>
              <a:t>created in the course of employment. </a:t>
            </a:r>
          </a:p>
        </p:txBody>
      </p:sp>
      <p:sp>
        <p:nvSpPr>
          <p:cNvPr id="10" name="TextBox 10"/>
          <p:cNvSpPr txBox="1"/>
          <p:nvPr/>
        </p:nvSpPr>
        <p:spPr>
          <a:xfrm>
            <a:off x="1028700" y="1518285"/>
            <a:ext cx="11790828" cy="14573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1A70"/>
                </a:solidFill>
                <a:latin typeface="Agrandir Narrow Heavy"/>
              </a:rPr>
              <a:t>CASE CORRECTION</a:t>
            </a:r>
          </a:p>
        </p:txBody>
      </p:sp>
      <p:sp>
        <p:nvSpPr>
          <p:cNvPr id="11" name="TextBox 11"/>
          <p:cNvSpPr txBox="1"/>
          <p:nvPr/>
        </p:nvSpPr>
        <p:spPr>
          <a:xfrm>
            <a:off x="14629087" y="9823892"/>
            <a:ext cx="3658913" cy="834390"/>
          </a:xfrm>
          <a:prstGeom prst="rect">
            <a:avLst/>
          </a:prstGeom>
        </p:spPr>
        <p:txBody>
          <a:bodyPr lIns="0" tIns="0" rIns="0" bIns="0" rtlCol="0" anchor="t">
            <a:spAutoFit/>
          </a:bodyPr>
          <a:lstStyle/>
          <a:p>
            <a:pPr>
              <a:lnSpc>
                <a:spcPts val="3359"/>
              </a:lnSpc>
            </a:pPr>
            <a:r>
              <a:rPr lang="en-US" sz="2399">
                <a:solidFill>
                  <a:srgbClr val="000000"/>
                </a:solidFill>
                <a:latin typeface="Liberation Sans"/>
              </a:rPr>
              <a:t>© 2024 – Laure WINCKEL</a:t>
            </a:r>
          </a:p>
          <a:p>
            <a:pPr>
              <a:lnSpc>
                <a:spcPts val="3359"/>
              </a:lnSpc>
            </a:pPr>
            <a:endParaRPr lang="en-US" sz="2399">
              <a:solidFill>
                <a:srgbClr val="000000"/>
              </a:solidFill>
              <a:latin typeface="Liberation Sans"/>
            </a:endParaRPr>
          </a:p>
        </p:txBody>
      </p:sp>
      <p:sp>
        <p:nvSpPr>
          <p:cNvPr id="12" name="TextBox 12"/>
          <p:cNvSpPr txBox="1"/>
          <p:nvPr/>
        </p:nvSpPr>
        <p:spPr>
          <a:xfrm>
            <a:off x="5223200" y="6277634"/>
            <a:ext cx="12377537" cy="3287396"/>
          </a:xfrm>
          <a:prstGeom prst="rect">
            <a:avLst/>
          </a:prstGeom>
        </p:spPr>
        <p:txBody>
          <a:bodyPr lIns="0" tIns="0" rIns="0" bIns="0" rtlCol="0" anchor="t">
            <a:spAutoFit/>
          </a:bodyPr>
          <a:lstStyle/>
          <a:p>
            <a:pPr algn="ctr">
              <a:lnSpc>
                <a:spcPts val="5179"/>
              </a:lnSpc>
              <a:spcBef>
                <a:spcPct val="0"/>
              </a:spcBef>
            </a:pPr>
            <a:r>
              <a:rPr lang="en-US" sz="3699">
                <a:solidFill>
                  <a:srgbClr val="000000"/>
                </a:solidFill>
                <a:latin typeface="Liberation Sans"/>
              </a:rPr>
              <a:t>Alan works in the film industry and has created the work in the course of his employment and it is therefore arguable that the implied term under s.11(2) CPDA 1988 applies – Big Film Group would therefore probably be the owner of the copyright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sp>
        <p:nvSpPr>
          <p:cNvPr id="2" name="TextBox 2"/>
          <p:cNvSpPr txBox="1"/>
          <p:nvPr/>
        </p:nvSpPr>
        <p:spPr>
          <a:xfrm>
            <a:off x="1028700" y="2700056"/>
            <a:ext cx="16484037" cy="7453576"/>
          </a:xfrm>
          <a:prstGeom prst="rect">
            <a:avLst/>
          </a:prstGeom>
        </p:spPr>
        <p:txBody>
          <a:bodyPr lIns="0" tIns="0" rIns="0" bIns="0" rtlCol="0" anchor="t">
            <a:spAutoFit/>
          </a:bodyPr>
          <a:lstStyle/>
          <a:p>
            <a:pPr algn="ctr">
              <a:lnSpc>
                <a:spcPts val="4447"/>
              </a:lnSpc>
            </a:pPr>
            <a:r>
              <a:rPr lang="en-US" sz="3177" dirty="0">
                <a:solidFill>
                  <a:srgbClr val="FFFFFF"/>
                </a:solidFill>
                <a:latin typeface="Liberation Sans Bold"/>
              </a:rPr>
              <a:t>The creator is considered as the author</a:t>
            </a:r>
          </a:p>
          <a:p>
            <a:pPr algn="ctr">
              <a:lnSpc>
                <a:spcPts val="4447"/>
              </a:lnSpc>
            </a:pPr>
            <a:endParaRPr lang="en-US" sz="3177" dirty="0">
              <a:solidFill>
                <a:srgbClr val="FFFFFF"/>
              </a:solidFill>
              <a:latin typeface="Liberation Sans Bold"/>
            </a:endParaRPr>
          </a:p>
          <a:p>
            <a:pPr algn="ctr">
              <a:lnSpc>
                <a:spcPts val="4447"/>
              </a:lnSpc>
            </a:pPr>
            <a:r>
              <a:rPr lang="en-US" sz="3177" dirty="0">
                <a:solidFill>
                  <a:srgbClr val="FE5716"/>
                </a:solidFill>
                <a:latin typeface="Liberation Sans Bold"/>
              </a:rPr>
              <a:t>However, a copyrightable work is “made for hire”</a:t>
            </a:r>
          </a:p>
          <a:p>
            <a:pPr algn="ctr">
              <a:lnSpc>
                <a:spcPts val="4447"/>
              </a:lnSpc>
            </a:pPr>
            <a:r>
              <a:rPr lang="en-US" sz="3177" dirty="0">
                <a:solidFill>
                  <a:srgbClr val="FE5716"/>
                </a:solidFill>
                <a:latin typeface="Liberation Sans Bold"/>
              </a:rPr>
              <a:t>in two situations:</a:t>
            </a:r>
          </a:p>
          <a:p>
            <a:pPr algn="ctr">
              <a:lnSpc>
                <a:spcPts val="4447"/>
              </a:lnSpc>
            </a:pPr>
            <a:endParaRPr lang="en-US" sz="3177" dirty="0">
              <a:solidFill>
                <a:srgbClr val="FE5716"/>
              </a:solidFill>
              <a:latin typeface="Liberation Sans Bold"/>
            </a:endParaRPr>
          </a:p>
          <a:p>
            <a:pPr algn="ctr">
              <a:lnSpc>
                <a:spcPts val="4447"/>
              </a:lnSpc>
            </a:pPr>
            <a:r>
              <a:rPr lang="en-US" sz="3177" dirty="0">
                <a:solidFill>
                  <a:srgbClr val="FFFFFF"/>
                </a:solidFill>
                <a:latin typeface="Liberation Sans Bold"/>
              </a:rPr>
              <a:t>When it is created by an employee as part of the employee’s regular duties</a:t>
            </a:r>
          </a:p>
          <a:p>
            <a:pPr algn="ctr">
              <a:lnSpc>
                <a:spcPts val="5591"/>
              </a:lnSpc>
            </a:pPr>
            <a:endParaRPr lang="en-US" sz="3177" dirty="0">
              <a:solidFill>
                <a:srgbClr val="FFFFFF"/>
              </a:solidFill>
              <a:latin typeface="Liberation Sans Bold"/>
            </a:endParaRPr>
          </a:p>
          <a:p>
            <a:pPr algn="ctr">
              <a:lnSpc>
                <a:spcPts val="4447"/>
              </a:lnSpc>
            </a:pPr>
            <a:r>
              <a:rPr lang="en-US" sz="3177" dirty="0">
                <a:solidFill>
                  <a:srgbClr val="FFFFFF"/>
                </a:solidFill>
                <a:latin typeface="Liberation Sans Bold"/>
              </a:rPr>
              <a:t>When a certain type of work is created as a result of an express written agreement between the creator and a party specially ordering or commissioning it. </a:t>
            </a:r>
          </a:p>
          <a:p>
            <a:pPr algn="ctr">
              <a:lnSpc>
                <a:spcPts val="4447"/>
              </a:lnSpc>
            </a:pPr>
            <a:endParaRPr lang="en-US" sz="3177" dirty="0">
              <a:solidFill>
                <a:srgbClr val="FFFFFF"/>
              </a:solidFill>
              <a:latin typeface="Liberation Sans Bold"/>
            </a:endParaRPr>
          </a:p>
          <a:p>
            <a:pPr algn="ctr">
              <a:lnSpc>
                <a:spcPts val="4447"/>
              </a:lnSpc>
            </a:pPr>
            <a:r>
              <a:rPr lang="en-US" sz="3177" dirty="0">
                <a:solidFill>
                  <a:srgbClr val="FE5716"/>
                </a:solidFill>
                <a:latin typeface="Liberation Sans Bold"/>
              </a:rPr>
              <a:t>When a work is a made for hire, the hiring or commissioning party is considered the author and the copyright owner.</a:t>
            </a:r>
          </a:p>
          <a:p>
            <a:pPr algn="ctr">
              <a:lnSpc>
                <a:spcPts val="4447"/>
              </a:lnSpc>
              <a:spcBef>
                <a:spcPct val="0"/>
              </a:spcBef>
            </a:pPr>
            <a:endParaRPr lang="en-US" sz="3177" dirty="0">
              <a:solidFill>
                <a:srgbClr val="FE5716"/>
              </a:solidFill>
              <a:latin typeface="Liberation Sans Bold"/>
            </a:endParaRPr>
          </a:p>
        </p:txBody>
      </p:sp>
      <p:sp>
        <p:nvSpPr>
          <p:cNvPr id="3" name="Freeform 3"/>
          <p:cNvSpPr/>
          <p:nvPr/>
        </p:nvSpPr>
        <p:spPr>
          <a:xfrm>
            <a:off x="71764" y="6671625"/>
            <a:ext cx="1232268" cy="999257"/>
          </a:xfrm>
          <a:custGeom>
            <a:avLst/>
            <a:gdLst/>
            <a:ahLst/>
            <a:cxnLst/>
            <a:rect l="l" t="t" r="r" b="b"/>
            <a:pathLst>
              <a:path w="1232268" h="999257">
                <a:moveTo>
                  <a:pt x="0" y="0"/>
                </a:moveTo>
                <a:lnTo>
                  <a:pt x="1232268" y="0"/>
                </a:lnTo>
                <a:lnTo>
                  <a:pt x="1232268" y="999257"/>
                </a:lnTo>
                <a:lnTo>
                  <a:pt x="0" y="9992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687898" y="5391026"/>
            <a:ext cx="1232268" cy="999257"/>
          </a:xfrm>
          <a:custGeom>
            <a:avLst/>
            <a:gdLst/>
            <a:ahLst/>
            <a:cxnLst/>
            <a:rect l="l" t="t" r="r" b="b"/>
            <a:pathLst>
              <a:path w="1232268" h="999257">
                <a:moveTo>
                  <a:pt x="0" y="0"/>
                </a:moveTo>
                <a:lnTo>
                  <a:pt x="1232268" y="0"/>
                </a:lnTo>
                <a:lnTo>
                  <a:pt x="1232268" y="999257"/>
                </a:lnTo>
                <a:lnTo>
                  <a:pt x="0" y="9992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 name="Freeform 5"/>
          <p:cNvSpPr/>
          <p:nvPr/>
        </p:nvSpPr>
        <p:spPr>
          <a:xfrm>
            <a:off x="11176879" y="1209147"/>
            <a:ext cx="1283802" cy="1277383"/>
          </a:xfrm>
          <a:custGeom>
            <a:avLst/>
            <a:gdLst/>
            <a:ahLst/>
            <a:cxnLst/>
            <a:rect l="l" t="t" r="r" b="b"/>
            <a:pathLst>
              <a:path w="1283802" h="1277383">
                <a:moveTo>
                  <a:pt x="0" y="0"/>
                </a:moveTo>
                <a:lnTo>
                  <a:pt x="1283802" y="0"/>
                </a:lnTo>
                <a:lnTo>
                  <a:pt x="1283802" y="1277383"/>
                </a:lnTo>
                <a:lnTo>
                  <a:pt x="0" y="12773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6" name="TextBox 6"/>
          <p:cNvSpPr txBox="1"/>
          <p:nvPr/>
        </p:nvSpPr>
        <p:spPr>
          <a:xfrm>
            <a:off x="1304032" y="258164"/>
            <a:ext cx="15679936" cy="950983"/>
          </a:xfrm>
          <a:prstGeom prst="rect">
            <a:avLst/>
          </a:prstGeom>
        </p:spPr>
        <p:txBody>
          <a:bodyPr lIns="0" tIns="0" rIns="0" bIns="0" rtlCol="0" anchor="t">
            <a:spAutoFit/>
          </a:bodyPr>
          <a:lstStyle/>
          <a:p>
            <a:pPr algn="ctr">
              <a:lnSpc>
                <a:spcPts val="6690"/>
              </a:lnSpc>
              <a:spcBef>
                <a:spcPct val="0"/>
              </a:spcBef>
            </a:pPr>
            <a:r>
              <a:rPr lang="en-US" sz="6690">
                <a:solidFill>
                  <a:srgbClr val="FE5716"/>
                </a:solidFill>
                <a:latin typeface="Poppins Semi-Bold"/>
              </a:rPr>
              <a:t>EMPLOYEE’s CREATIONs - COPYRIGHT</a:t>
            </a:r>
          </a:p>
        </p:txBody>
      </p:sp>
      <p:sp>
        <p:nvSpPr>
          <p:cNvPr id="7" name="TextBox 7"/>
          <p:cNvSpPr txBox="1"/>
          <p:nvPr/>
        </p:nvSpPr>
        <p:spPr>
          <a:xfrm>
            <a:off x="104428" y="9937636"/>
            <a:ext cx="2751231" cy="641577"/>
          </a:xfrm>
          <a:prstGeom prst="rect">
            <a:avLst/>
          </a:prstGeom>
        </p:spPr>
        <p:txBody>
          <a:bodyPr lIns="0" tIns="0" rIns="0" bIns="0" rtlCol="0" anchor="t">
            <a:spAutoFit/>
          </a:bodyPr>
          <a:lstStyle/>
          <a:p>
            <a:pPr>
              <a:lnSpc>
                <a:spcPts val="2526"/>
              </a:lnSpc>
            </a:pPr>
            <a:r>
              <a:rPr lang="en-US" sz="1804">
                <a:solidFill>
                  <a:srgbClr val="F9F9F9"/>
                </a:solidFill>
                <a:latin typeface="Liberation Sans"/>
              </a:rPr>
              <a:t>© 2024 – Laure WINCKEL</a:t>
            </a:r>
          </a:p>
          <a:p>
            <a:pPr>
              <a:lnSpc>
                <a:spcPts val="2526"/>
              </a:lnSpc>
            </a:pPr>
            <a:endParaRPr lang="en-US" sz="1804">
              <a:solidFill>
                <a:srgbClr val="F9F9F9"/>
              </a:solidFill>
              <a:latin typeface="Liberation Sans"/>
            </a:endParaRPr>
          </a:p>
        </p:txBody>
      </p:sp>
      <p:sp>
        <p:nvSpPr>
          <p:cNvPr id="8" name="TextBox 8"/>
          <p:cNvSpPr txBox="1"/>
          <p:nvPr/>
        </p:nvSpPr>
        <p:spPr>
          <a:xfrm>
            <a:off x="3810000" y="1231711"/>
            <a:ext cx="6392570" cy="1018805"/>
          </a:xfrm>
          <a:prstGeom prst="rect">
            <a:avLst/>
          </a:prstGeom>
        </p:spPr>
        <p:txBody>
          <a:bodyPr wrap="square" lIns="0" tIns="0" rIns="0" bIns="0" rtlCol="0" anchor="t">
            <a:spAutoFit/>
          </a:bodyPr>
          <a:lstStyle/>
          <a:p>
            <a:pPr algn="ctr">
              <a:lnSpc>
                <a:spcPts val="8730"/>
              </a:lnSpc>
              <a:spcBef>
                <a:spcPct val="0"/>
              </a:spcBef>
            </a:pPr>
            <a:r>
              <a:rPr lang="en-US" sz="6235" dirty="0">
                <a:solidFill>
                  <a:srgbClr val="FE5716"/>
                </a:solidFill>
                <a:latin typeface="Liberation Sans Bold"/>
              </a:rPr>
              <a:t>US LAW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792410"/>
            <a:ext cx="18288000" cy="4494590"/>
            <a:chOff x="0" y="0"/>
            <a:chExt cx="2833290" cy="696330"/>
          </a:xfrm>
        </p:grpSpPr>
        <p:sp>
          <p:nvSpPr>
            <p:cNvPr id="3" name="Freeform 3"/>
            <p:cNvSpPr/>
            <p:nvPr/>
          </p:nvSpPr>
          <p:spPr>
            <a:xfrm>
              <a:off x="0" y="0"/>
              <a:ext cx="2833290" cy="696330"/>
            </a:xfrm>
            <a:custGeom>
              <a:avLst/>
              <a:gdLst/>
              <a:ahLst/>
              <a:cxnLst/>
              <a:rect l="l" t="t" r="r" b="b"/>
              <a:pathLst>
                <a:path w="2833290" h="696330">
                  <a:moveTo>
                    <a:pt x="0" y="0"/>
                  </a:moveTo>
                  <a:lnTo>
                    <a:pt x="2833290" y="0"/>
                  </a:lnTo>
                  <a:lnTo>
                    <a:pt x="2833290" y="696330"/>
                  </a:lnTo>
                  <a:lnTo>
                    <a:pt x="0" y="696330"/>
                  </a:lnTo>
                  <a:close/>
                </a:path>
              </a:pathLst>
            </a:custGeom>
            <a:blipFill>
              <a:blip r:embed="rId2"/>
              <a:stretch>
                <a:fillRect t="-85544" b="-85544"/>
              </a:stretch>
            </a:blipFill>
          </p:spPr>
          <p:txBody>
            <a:bodyPr/>
            <a:lstStyle/>
            <a:p>
              <a:endParaRPr lang="fr-FR"/>
            </a:p>
          </p:txBody>
        </p:sp>
      </p:grpSp>
      <p:grpSp>
        <p:nvGrpSpPr>
          <p:cNvPr id="4" name="Group 4"/>
          <p:cNvGrpSpPr/>
          <p:nvPr/>
        </p:nvGrpSpPr>
        <p:grpSpPr>
          <a:xfrm>
            <a:off x="4369156" y="2111429"/>
            <a:ext cx="13371598" cy="2073087"/>
            <a:chOff x="0" y="0"/>
            <a:chExt cx="17828797" cy="2764116"/>
          </a:xfrm>
        </p:grpSpPr>
        <p:sp>
          <p:nvSpPr>
            <p:cNvPr id="5" name="Freeform 5"/>
            <p:cNvSpPr/>
            <p:nvPr/>
          </p:nvSpPr>
          <p:spPr>
            <a:xfrm flipH="1" flipV="1">
              <a:off x="0" y="0"/>
              <a:ext cx="17828797" cy="2764116"/>
            </a:xfrm>
            <a:custGeom>
              <a:avLst/>
              <a:gdLst/>
              <a:ahLst/>
              <a:cxnLst/>
              <a:rect l="l" t="t" r="r" b="b"/>
              <a:pathLst>
                <a:path w="17828797" h="2764116">
                  <a:moveTo>
                    <a:pt x="17828797" y="2764116"/>
                  </a:moveTo>
                  <a:lnTo>
                    <a:pt x="0" y="2764116"/>
                  </a:lnTo>
                  <a:lnTo>
                    <a:pt x="0" y="0"/>
                  </a:lnTo>
                  <a:lnTo>
                    <a:pt x="17828797" y="0"/>
                  </a:lnTo>
                  <a:lnTo>
                    <a:pt x="17828797" y="2764116"/>
                  </a:lnTo>
                  <a:close/>
                </a:path>
              </a:pathLst>
            </a:custGeom>
            <a:blipFill>
              <a:blip r:embed="rId3">
                <a:extLst>
                  <a:ext uri="{96DAC541-7B7A-43D3-8B79-37D633B846F1}">
                    <asvg:svgBlip xmlns:asvg="http://schemas.microsoft.com/office/drawing/2016/SVG/main" r:embed="rId4"/>
                  </a:ext>
                </a:extLst>
              </a:blip>
              <a:stretch>
                <a:fillRect t="-4422" b="-4422"/>
              </a:stretch>
            </a:blipFill>
          </p:spPr>
          <p:txBody>
            <a:bodyPr/>
            <a:lstStyle/>
            <a:p>
              <a:endParaRPr lang="fr-FR"/>
            </a:p>
          </p:txBody>
        </p:sp>
        <p:sp>
          <p:nvSpPr>
            <p:cNvPr id="6" name="TextBox 6"/>
            <p:cNvSpPr txBox="1"/>
            <p:nvPr/>
          </p:nvSpPr>
          <p:spPr>
            <a:xfrm>
              <a:off x="639851" y="210483"/>
              <a:ext cx="15694363" cy="2314575"/>
            </a:xfrm>
            <a:prstGeom prst="rect">
              <a:avLst/>
            </a:prstGeom>
          </p:spPr>
          <p:txBody>
            <a:bodyPr lIns="0" tIns="0" rIns="0" bIns="0" rtlCol="0" anchor="t">
              <a:spAutoFit/>
            </a:bodyPr>
            <a:lstStyle/>
            <a:p>
              <a:pPr algn="just">
                <a:lnSpc>
                  <a:spcPts val="6811"/>
                </a:lnSpc>
              </a:pPr>
              <a:r>
                <a:rPr lang="en-US" sz="5676">
                  <a:solidFill>
                    <a:srgbClr val="FFFFFF"/>
                  </a:solidFill>
                  <a:latin typeface="Liberation Sans Bold"/>
                </a:rPr>
                <a:t>KNOW HOW - TRADES SECRETS - CONFIDENTIAL INFORMATION</a:t>
              </a:r>
            </a:p>
          </p:txBody>
        </p:sp>
      </p:grpSp>
      <p:sp>
        <p:nvSpPr>
          <p:cNvPr id="7" name="Freeform 7"/>
          <p:cNvSpPr/>
          <p:nvPr/>
        </p:nvSpPr>
        <p:spPr>
          <a:xfrm>
            <a:off x="1028700" y="1870466"/>
            <a:ext cx="2640739" cy="2640739"/>
          </a:xfrm>
          <a:custGeom>
            <a:avLst/>
            <a:gdLst/>
            <a:ahLst/>
            <a:cxnLst/>
            <a:rect l="l" t="t" r="r" b="b"/>
            <a:pathLst>
              <a:path w="2640739" h="2640739">
                <a:moveTo>
                  <a:pt x="0" y="0"/>
                </a:moveTo>
                <a:lnTo>
                  <a:pt x="2640739" y="0"/>
                </a:lnTo>
                <a:lnTo>
                  <a:pt x="2640739" y="2640739"/>
                </a:lnTo>
                <a:lnTo>
                  <a:pt x="0" y="2640739"/>
                </a:lnTo>
                <a:lnTo>
                  <a:pt x="0" y="0"/>
                </a:lnTo>
                <a:close/>
              </a:path>
            </a:pathLst>
          </a:custGeom>
          <a:blipFill>
            <a:blip r:embed="rId5"/>
            <a:stretch>
              <a:fillRect/>
            </a:stretch>
          </a:blipFill>
        </p:spPr>
        <p:txBody>
          <a:bodyPr/>
          <a:lstStyle/>
          <a:p>
            <a:endParaRPr lang="fr-FR"/>
          </a:p>
        </p:txBody>
      </p:sp>
      <p:sp>
        <p:nvSpPr>
          <p:cNvPr id="8" name="TextBox 8"/>
          <p:cNvSpPr txBox="1"/>
          <p:nvPr/>
        </p:nvSpPr>
        <p:spPr>
          <a:xfrm>
            <a:off x="1028700" y="2306580"/>
            <a:ext cx="2371682" cy="1520861"/>
          </a:xfrm>
          <a:prstGeom prst="rect">
            <a:avLst/>
          </a:prstGeom>
        </p:spPr>
        <p:txBody>
          <a:bodyPr lIns="0" tIns="0" rIns="0" bIns="0" rtlCol="0" anchor="t">
            <a:spAutoFit/>
          </a:bodyPr>
          <a:lstStyle/>
          <a:p>
            <a:pPr algn="ctr">
              <a:lnSpc>
                <a:spcPts val="11723"/>
              </a:lnSpc>
              <a:spcBef>
                <a:spcPct val="0"/>
              </a:spcBef>
            </a:pPr>
            <a:r>
              <a:rPr lang="en-US" sz="8373">
                <a:solidFill>
                  <a:srgbClr val="FFFFFF"/>
                </a:solidFill>
                <a:latin typeface="Poppins Bold"/>
              </a:rPr>
              <a:t>2</a:t>
            </a:r>
          </a:p>
        </p:txBody>
      </p:sp>
      <p:sp>
        <p:nvSpPr>
          <p:cNvPr id="9" name="TextBox 9"/>
          <p:cNvSpPr txBox="1"/>
          <p:nvPr/>
        </p:nvSpPr>
        <p:spPr>
          <a:xfrm>
            <a:off x="86302" y="9779789"/>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sp>
        <p:nvSpPr>
          <p:cNvPr id="2" name="AutoShape 2"/>
          <p:cNvSpPr/>
          <p:nvPr/>
        </p:nvSpPr>
        <p:spPr>
          <a:xfrm>
            <a:off x="4074872" y="1619735"/>
            <a:ext cx="11239500" cy="8229600"/>
          </a:xfrm>
          <a:prstGeom prst="rect">
            <a:avLst/>
          </a:prstGeom>
          <a:solidFill>
            <a:srgbClr val="EBFDFF"/>
          </a:solidFill>
        </p:spPr>
        <p:txBody>
          <a:bodyPr/>
          <a:lstStyle/>
          <a:p>
            <a:endParaRPr lang="fr-FR"/>
          </a:p>
        </p:txBody>
      </p:sp>
      <p:sp>
        <p:nvSpPr>
          <p:cNvPr id="3" name="AutoShape 3"/>
          <p:cNvSpPr/>
          <p:nvPr/>
        </p:nvSpPr>
        <p:spPr>
          <a:xfrm>
            <a:off x="3524250" y="1028700"/>
            <a:ext cx="11239500" cy="8229600"/>
          </a:xfrm>
          <a:prstGeom prst="rect">
            <a:avLst/>
          </a:prstGeom>
          <a:solidFill>
            <a:srgbClr val="CADDFF"/>
          </a:solidFill>
        </p:spPr>
        <p:txBody>
          <a:bodyPr/>
          <a:lstStyle/>
          <a:p>
            <a:endParaRPr lang="fr-FR"/>
          </a:p>
        </p:txBody>
      </p:sp>
      <p:sp>
        <p:nvSpPr>
          <p:cNvPr id="4" name="Freeform 4"/>
          <p:cNvSpPr/>
          <p:nvPr/>
        </p:nvSpPr>
        <p:spPr>
          <a:xfrm rot="-5400000">
            <a:off x="682162" y="682162"/>
            <a:ext cx="950657" cy="950657"/>
          </a:xfrm>
          <a:custGeom>
            <a:avLst/>
            <a:gdLst/>
            <a:ahLst/>
            <a:cxnLst/>
            <a:rect l="l" t="t" r="r" b="b"/>
            <a:pathLst>
              <a:path w="950657" h="950657">
                <a:moveTo>
                  <a:pt x="0" y="0"/>
                </a:moveTo>
                <a:lnTo>
                  <a:pt x="950657" y="0"/>
                </a:lnTo>
                <a:lnTo>
                  <a:pt x="950657" y="950657"/>
                </a:lnTo>
                <a:lnTo>
                  <a:pt x="0" y="950657"/>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5" name="Freeform 5"/>
          <p:cNvSpPr/>
          <p:nvPr/>
        </p:nvSpPr>
        <p:spPr>
          <a:xfrm rot="-5400000">
            <a:off x="16835249" y="2591709"/>
            <a:ext cx="2280879" cy="2280879"/>
          </a:xfrm>
          <a:custGeom>
            <a:avLst/>
            <a:gdLst/>
            <a:ahLst/>
            <a:cxnLst/>
            <a:rect l="l" t="t" r="r" b="b"/>
            <a:pathLst>
              <a:path w="2280879" h="2280879">
                <a:moveTo>
                  <a:pt x="0" y="0"/>
                </a:moveTo>
                <a:lnTo>
                  <a:pt x="2280879" y="0"/>
                </a:lnTo>
                <a:lnTo>
                  <a:pt x="2280879" y="2280880"/>
                </a:lnTo>
                <a:lnTo>
                  <a:pt x="0" y="2280880"/>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6" name="Freeform 6"/>
          <p:cNvSpPr/>
          <p:nvPr/>
        </p:nvSpPr>
        <p:spPr>
          <a:xfrm rot="-5400000">
            <a:off x="1028700" y="8708895"/>
            <a:ext cx="2280879" cy="2280879"/>
          </a:xfrm>
          <a:custGeom>
            <a:avLst/>
            <a:gdLst/>
            <a:ahLst/>
            <a:cxnLst/>
            <a:rect l="l" t="t" r="r" b="b"/>
            <a:pathLst>
              <a:path w="2280879" h="2280879">
                <a:moveTo>
                  <a:pt x="0" y="0"/>
                </a:moveTo>
                <a:lnTo>
                  <a:pt x="2280879" y="0"/>
                </a:lnTo>
                <a:lnTo>
                  <a:pt x="2280879" y="2280880"/>
                </a:lnTo>
                <a:lnTo>
                  <a:pt x="0" y="2280880"/>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7" name="Freeform 7"/>
          <p:cNvSpPr/>
          <p:nvPr/>
        </p:nvSpPr>
        <p:spPr>
          <a:xfrm rot="-5400000">
            <a:off x="16079665" y="8957650"/>
            <a:ext cx="629619" cy="629619"/>
          </a:xfrm>
          <a:custGeom>
            <a:avLst/>
            <a:gdLst/>
            <a:ahLst/>
            <a:cxnLst/>
            <a:rect l="l" t="t" r="r" b="b"/>
            <a:pathLst>
              <a:path w="629619" h="629619">
                <a:moveTo>
                  <a:pt x="0" y="0"/>
                </a:moveTo>
                <a:lnTo>
                  <a:pt x="629619" y="0"/>
                </a:lnTo>
                <a:lnTo>
                  <a:pt x="629619" y="629619"/>
                </a:lnTo>
                <a:lnTo>
                  <a:pt x="0" y="629619"/>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8" name="Freeform 8"/>
          <p:cNvSpPr/>
          <p:nvPr/>
        </p:nvSpPr>
        <p:spPr>
          <a:xfrm rot="-5400000">
            <a:off x="2169140" y="3102530"/>
            <a:ext cx="629619" cy="629619"/>
          </a:xfrm>
          <a:custGeom>
            <a:avLst/>
            <a:gdLst/>
            <a:ahLst/>
            <a:cxnLst/>
            <a:rect l="l" t="t" r="r" b="b"/>
            <a:pathLst>
              <a:path w="629619" h="629619">
                <a:moveTo>
                  <a:pt x="0" y="0"/>
                </a:moveTo>
                <a:lnTo>
                  <a:pt x="629619" y="0"/>
                </a:lnTo>
                <a:lnTo>
                  <a:pt x="629619" y="629619"/>
                </a:lnTo>
                <a:lnTo>
                  <a:pt x="0" y="629619"/>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9" name="Freeform 9"/>
          <p:cNvSpPr/>
          <p:nvPr/>
        </p:nvSpPr>
        <p:spPr>
          <a:xfrm>
            <a:off x="13616069" y="308403"/>
            <a:ext cx="4484796" cy="4114800"/>
          </a:xfrm>
          <a:custGeom>
            <a:avLst/>
            <a:gdLst/>
            <a:ahLst/>
            <a:cxnLst/>
            <a:rect l="l" t="t" r="r" b="b"/>
            <a:pathLst>
              <a:path w="4484796" h="4114800">
                <a:moveTo>
                  <a:pt x="0" y="0"/>
                </a:moveTo>
                <a:lnTo>
                  <a:pt x="4484796" y="0"/>
                </a:lnTo>
                <a:lnTo>
                  <a:pt x="448479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0" name="Freeform 10"/>
          <p:cNvSpPr/>
          <p:nvPr/>
        </p:nvSpPr>
        <p:spPr>
          <a:xfrm>
            <a:off x="682162" y="6172200"/>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1" name="TextBox 11"/>
          <p:cNvSpPr txBox="1"/>
          <p:nvPr/>
        </p:nvSpPr>
        <p:spPr>
          <a:xfrm>
            <a:off x="4671931" y="1818115"/>
            <a:ext cx="8944138" cy="1076325"/>
          </a:xfrm>
          <a:prstGeom prst="rect">
            <a:avLst/>
          </a:prstGeom>
        </p:spPr>
        <p:txBody>
          <a:bodyPr lIns="0" tIns="0" rIns="0" bIns="0" rtlCol="0" anchor="t">
            <a:spAutoFit/>
          </a:bodyPr>
          <a:lstStyle/>
          <a:p>
            <a:pPr algn="ctr">
              <a:lnSpc>
                <a:spcPts val="8400"/>
              </a:lnSpc>
            </a:pPr>
            <a:r>
              <a:rPr lang="en-US" sz="7000">
                <a:solidFill>
                  <a:srgbClr val="05445E"/>
                </a:solidFill>
                <a:latin typeface="Raleway Bold"/>
              </a:rPr>
              <a:t>DEFINITIONS</a:t>
            </a:r>
          </a:p>
        </p:txBody>
      </p:sp>
      <p:sp>
        <p:nvSpPr>
          <p:cNvPr id="12" name="TextBox 12"/>
          <p:cNvSpPr txBox="1"/>
          <p:nvPr/>
        </p:nvSpPr>
        <p:spPr>
          <a:xfrm>
            <a:off x="4671931" y="3384590"/>
            <a:ext cx="8944138" cy="619125"/>
          </a:xfrm>
          <a:prstGeom prst="rect">
            <a:avLst/>
          </a:prstGeom>
        </p:spPr>
        <p:txBody>
          <a:bodyPr lIns="0" tIns="0" rIns="0" bIns="0" rtlCol="0" anchor="t">
            <a:spAutoFit/>
          </a:bodyPr>
          <a:lstStyle/>
          <a:p>
            <a:pPr algn="ctr">
              <a:lnSpc>
                <a:spcPts val="4800"/>
              </a:lnSpc>
            </a:pPr>
            <a:r>
              <a:rPr lang="en-US" sz="4000" spc="200">
                <a:solidFill>
                  <a:srgbClr val="FE5716"/>
                </a:solidFill>
                <a:latin typeface="Raleway Bold"/>
              </a:rPr>
              <a:t>A CONFIDENTIAL INFORMATION</a:t>
            </a:r>
          </a:p>
        </p:txBody>
      </p:sp>
      <p:sp>
        <p:nvSpPr>
          <p:cNvPr id="13" name="TextBox 13"/>
          <p:cNvSpPr txBox="1"/>
          <p:nvPr/>
        </p:nvSpPr>
        <p:spPr>
          <a:xfrm>
            <a:off x="4497953" y="4398615"/>
            <a:ext cx="9292095" cy="3896625"/>
          </a:xfrm>
          <a:prstGeom prst="rect">
            <a:avLst/>
          </a:prstGeom>
        </p:spPr>
        <p:txBody>
          <a:bodyPr lIns="0" tIns="0" rIns="0" bIns="0" rtlCol="0" anchor="t">
            <a:spAutoFit/>
          </a:bodyPr>
          <a:lstStyle/>
          <a:p>
            <a:pPr algn="ctr">
              <a:lnSpc>
                <a:spcPts val="6203"/>
              </a:lnSpc>
              <a:spcBef>
                <a:spcPct val="0"/>
              </a:spcBef>
            </a:pPr>
            <a:r>
              <a:rPr lang="en-US" sz="4431">
                <a:solidFill>
                  <a:srgbClr val="001A70"/>
                </a:solidFill>
                <a:latin typeface="Liberation Sans"/>
              </a:rPr>
              <a:t>It is an information that is not publicly available, may or may not have commercial value, is communicated in confidence, and is reasonably protected</a:t>
            </a:r>
          </a:p>
        </p:txBody>
      </p:sp>
      <p:sp>
        <p:nvSpPr>
          <p:cNvPr id="14" name="TextBox 14"/>
          <p:cNvSpPr txBox="1"/>
          <p:nvPr/>
        </p:nvSpPr>
        <p:spPr>
          <a:xfrm>
            <a:off x="15459633" y="9937636"/>
            <a:ext cx="2751231" cy="641577"/>
          </a:xfrm>
          <a:prstGeom prst="rect">
            <a:avLst/>
          </a:prstGeom>
        </p:spPr>
        <p:txBody>
          <a:bodyPr lIns="0" tIns="0" rIns="0" bIns="0" rtlCol="0" anchor="t">
            <a:spAutoFit/>
          </a:bodyPr>
          <a:lstStyle/>
          <a:p>
            <a:pPr>
              <a:lnSpc>
                <a:spcPts val="2526"/>
              </a:lnSpc>
            </a:pPr>
            <a:r>
              <a:rPr lang="en-US" sz="1804">
                <a:solidFill>
                  <a:srgbClr val="F9F9F9"/>
                </a:solidFill>
                <a:latin typeface="Liberation Sans"/>
              </a:rPr>
              <a:t>© 2024 – Laure WINCKEL</a:t>
            </a:r>
          </a:p>
          <a:p>
            <a:pPr>
              <a:lnSpc>
                <a:spcPts val="2526"/>
              </a:lnSpc>
            </a:pPr>
            <a:endParaRPr lang="en-US" sz="1804">
              <a:solidFill>
                <a:srgbClr val="F9F9F9"/>
              </a:solidFill>
              <a:latin typeface="Liberatio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sp>
        <p:nvSpPr>
          <p:cNvPr id="2" name="AutoShape 2"/>
          <p:cNvSpPr/>
          <p:nvPr/>
        </p:nvSpPr>
        <p:spPr>
          <a:xfrm>
            <a:off x="4074872" y="1619735"/>
            <a:ext cx="11239500" cy="8229600"/>
          </a:xfrm>
          <a:prstGeom prst="rect">
            <a:avLst/>
          </a:prstGeom>
          <a:solidFill>
            <a:srgbClr val="EBFDFF"/>
          </a:solidFill>
        </p:spPr>
        <p:txBody>
          <a:bodyPr/>
          <a:lstStyle/>
          <a:p>
            <a:endParaRPr lang="fr-FR"/>
          </a:p>
        </p:txBody>
      </p:sp>
      <p:sp>
        <p:nvSpPr>
          <p:cNvPr id="3" name="AutoShape 3"/>
          <p:cNvSpPr/>
          <p:nvPr/>
        </p:nvSpPr>
        <p:spPr>
          <a:xfrm>
            <a:off x="3524250" y="1028700"/>
            <a:ext cx="11239500" cy="8229600"/>
          </a:xfrm>
          <a:prstGeom prst="rect">
            <a:avLst/>
          </a:prstGeom>
          <a:solidFill>
            <a:srgbClr val="CADDFF"/>
          </a:solidFill>
        </p:spPr>
        <p:txBody>
          <a:bodyPr/>
          <a:lstStyle/>
          <a:p>
            <a:endParaRPr lang="fr-FR"/>
          </a:p>
        </p:txBody>
      </p:sp>
      <p:sp>
        <p:nvSpPr>
          <p:cNvPr id="4" name="Freeform 4"/>
          <p:cNvSpPr/>
          <p:nvPr/>
        </p:nvSpPr>
        <p:spPr>
          <a:xfrm rot="-5400000">
            <a:off x="682162" y="682162"/>
            <a:ext cx="950657" cy="950657"/>
          </a:xfrm>
          <a:custGeom>
            <a:avLst/>
            <a:gdLst/>
            <a:ahLst/>
            <a:cxnLst/>
            <a:rect l="l" t="t" r="r" b="b"/>
            <a:pathLst>
              <a:path w="950657" h="950657">
                <a:moveTo>
                  <a:pt x="0" y="0"/>
                </a:moveTo>
                <a:lnTo>
                  <a:pt x="950657" y="0"/>
                </a:lnTo>
                <a:lnTo>
                  <a:pt x="950657" y="950657"/>
                </a:lnTo>
                <a:lnTo>
                  <a:pt x="0" y="950657"/>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5" name="Freeform 5"/>
          <p:cNvSpPr/>
          <p:nvPr/>
        </p:nvSpPr>
        <p:spPr>
          <a:xfrm rot="-5400000">
            <a:off x="16835249" y="2591709"/>
            <a:ext cx="2280879" cy="2280879"/>
          </a:xfrm>
          <a:custGeom>
            <a:avLst/>
            <a:gdLst/>
            <a:ahLst/>
            <a:cxnLst/>
            <a:rect l="l" t="t" r="r" b="b"/>
            <a:pathLst>
              <a:path w="2280879" h="2280879">
                <a:moveTo>
                  <a:pt x="0" y="0"/>
                </a:moveTo>
                <a:lnTo>
                  <a:pt x="2280879" y="0"/>
                </a:lnTo>
                <a:lnTo>
                  <a:pt x="2280879" y="2280880"/>
                </a:lnTo>
                <a:lnTo>
                  <a:pt x="0" y="2280880"/>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6" name="Freeform 6"/>
          <p:cNvSpPr/>
          <p:nvPr/>
        </p:nvSpPr>
        <p:spPr>
          <a:xfrm rot="-5400000">
            <a:off x="1028700" y="8708895"/>
            <a:ext cx="2280879" cy="2280879"/>
          </a:xfrm>
          <a:custGeom>
            <a:avLst/>
            <a:gdLst/>
            <a:ahLst/>
            <a:cxnLst/>
            <a:rect l="l" t="t" r="r" b="b"/>
            <a:pathLst>
              <a:path w="2280879" h="2280879">
                <a:moveTo>
                  <a:pt x="0" y="0"/>
                </a:moveTo>
                <a:lnTo>
                  <a:pt x="2280879" y="0"/>
                </a:lnTo>
                <a:lnTo>
                  <a:pt x="2280879" y="2280880"/>
                </a:lnTo>
                <a:lnTo>
                  <a:pt x="0" y="2280880"/>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7" name="Freeform 7"/>
          <p:cNvSpPr/>
          <p:nvPr/>
        </p:nvSpPr>
        <p:spPr>
          <a:xfrm rot="-5400000">
            <a:off x="16079665" y="8957650"/>
            <a:ext cx="629619" cy="629619"/>
          </a:xfrm>
          <a:custGeom>
            <a:avLst/>
            <a:gdLst/>
            <a:ahLst/>
            <a:cxnLst/>
            <a:rect l="l" t="t" r="r" b="b"/>
            <a:pathLst>
              <a:path w="629619" h="629619">
                <a:moveTo>
                  <a:pt x="0" y="0"/>
                </a:moveTo>
                <a:lnTo>
                  <a:pt x="629619" y="0"/>
                </a:lnTo>
                <a:lnTo>
                  <a:pt x="629619" y="629619"/>
                </a:lnTo>
                <a:lnTo>
                  <a:pt x="0" y="629619"/>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8" name="Freeform 8"/>
          <p:cNvSpPr/>
          <p:nvPr/>
        </p:nvSpPr>
        <p:spPr>
          <a:xfrm rot="-5400000">
            <a:off x="2169140" y="3102530"/>
            <a:ext cx="629619" cy="629619"/>
          </a:xfrm>
          <a:custGeom>
            <a:avLst/>
            <a:gdLst/>
            <a:ahLst/>
            <a:cxnLst/>
            <a:rect l="l" t="t" r="r" b="b"/>
            <a:pathLst>
              <a:path w="629619" h="629619">
                <a:moveTo>
                  <a:pt x="0" y="0"/>
                </a:moveTo>
                <a:lnTo>
                  <a:pt x="629619" y="0"/>
                </a:lnTo>
                <a:lnTo>
                  <a:pt x="629619" y="629619"/>
                </a:lnTo>
                <a:lnTo>
                  <a:pt x="0" y="629619"/>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9" name="Freeform 9"/>
          <p:cNvSpPr/>
          <p:nvPr/>
        </p:nvSpPr>
        <p:spPr>
          <a:xfrm>
            <a:off x="0" y="6172200"/>
            <a:ext cx="4334220" cy="4114800"/>
          </a:xfrm>
          <a:custGeom>
            <a:avLst/>
            <a:gdLst/>
            <a:ahLst/>
            <a:cxnLst/>
            <a:rect l="l" t="t" r="r" b="b"/>
            <a:pathLst>
              <a:path w="4334220" h="4114800">
                <a:moveTo>
                  <a:pt x="0" y="0"/>
                </a:moveTo>
                <a:lnTo>
                  <a:pt x="4334220" y="0"/>
                </a:lnTo>
                <a:lnTo>
                  <a:pt x="433422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0" name="Freeform 10"/>
          <p:cNvSpPr/>
          <p:nvPr/>
        </p:nvSpPr>
        <p:spPr>
          <a:xfrm>
            <a:off x="12013483" y="118857"/>
            <a:ext cx="5962206" cy="3977288"/>
          </a:xfrm>
          <a:custGeom>
            <a:avLst/>
            <a:gdLst/>
            <a:ahLst/>
            <a:cxnLst/>
            <a:rect l="l" t="t" r="r" b="b"/>
            <a:pathLst>
              <a:path w="5962206" h="3977288">
                <a:moveTo>
                  <a:pt x="0" y="0"/>
                </a:moveTo>
                <a:lnTo>
                  <a:pt x="5962205" y="0"/>
                </a:lnTo>
                <a:lnTo>
                  <a:pt x="5962205" y="3977287"/>
                </a:lnTo>
                <a:lnTo>
                  <a:pt x="0" y="3977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1" name="TextBox 11"/>
          <p:cNvSpPr txBox="1"/>
          <p:nvPr/>
        </p:nvSpPr>
        <p:spPr>
          <a:xfrm>
            <a:off x="4671931" y="1818115"/>
            <a:ext cx="8944138" cy="1076325"/>
          </a:xfrm>
          <a:prstGeom prst="rect">
            <a:avLst/>
          </a:prstGeom>
        </p:spPr>
        <p:txBody>
          <a:bodyPr lIns="0" tIns="0" rIns="0" bIns="0" rtlCol="0" anchor="t">
            <a:spAutoFit/>
          </a:bodyPr>
          <a:lstStyle/>
          <a:p>
            <a:pPr algn="ctr">
              <a:lnSpc>
                <a:spcPts val="8400"/>
              </a:lnSpc>
            </a:pPr>
            <a:r>
              <a:rPr lang="en-US" sz="7000">
                <a:solidFill>
                  <a:srgbClr val="05445E"/>
                </a:solidFill>
                <a:latin typeface="Raleway Bold"/>
              </a:rPr>
              <a:t>DEFINITIONS</a:t>
            </a:r>
          </a:p>
        </p:txBody>
      </p:sp>
      <p:sp>
        <p:nvSpPr>
          <p:cNvPr id="12" name="TextBox 12"/>
          <p:cNvSpPr txBox="1"/>
          <p:nvPr/>
        </p:nvSpPr>
        <p:spPr>
          <a:xfrm>
            <a:off x="4671931" y="3249723"/>
            <a:ext cx="8944138" cy="619125"/>
          </a:xfrm>
          <a:prstGeom prst="rect">
            <a:avLst/>
          </a:prstGeom>
        </p:spPr>
        <p:txBody>
          <a:bodyPr lIns="0" tIns="0" rIns="0" bIns="0" rtlCol="0" anchor="t">
            <a:spAutoFit/>
          </a:bodyPr>
          <a:lstStyle/>
          <a:p>
            <a:pPr algn="ctr">
              <a:lnSpc>
                <a:spcPts val="4800"/>
              </a:lnSpc>
            </a:pPr>
            <a:r>
              <a:rPr lang="en-US" sz="4000" spc="200">
                <a:solidFill>
                  <a:srgbClr val="FE5716"/>
                </a:solidFill>
                <a:latin typeface="Raleway Bold"/>
              </a:rPr>
              <a:t>TRADE SECRETS</a:t>
            </a:r>
          </a:p>
        </p:txBody>
      </p:sp>
      <p:sp>
        <p:nvSpPr>
          <p:cNvPr id="13" name="TextBox 13"/>
          <p:cNvSpPr txBox="1"/>
          <p:nvPr/>
        </p:nvSpPr>
        <p:spPr>
          <a:xfrm>
            <a:off x="3845053" y="4128882"/>
            <a:ext cx="10597895" cy="5458388"/>
          </a:xfrm>
          <a:prstGeom prst="rect">
            <a:avLst/>
          </a:prstGeom>
        </p:spPr>
        <p:txBody>
          <a:bodyPr lIns="0" tIns="0" rIns="0" bIns="0" rtlCol="0" anchor="t">
            <a:spAutoFit/>
          </a:bodyPr>
          <a:lstStyle/>
          <a:p>
            <a:pPr algn="ctr">
              <a:lnSpc>
                <a:spcPts val="6203"/>
              </a:lnSpc>
            </a:pPr>
            <a:r>
              <a:rPr lang="en-US" sz="4431">
                <a:solidFill>
                  <a:srgbClr val="001A70"/>
                </a:solidFill>
                <a:latin typeface="Liberation Sans"/>
              </a:rPr>
              <a:t>It is a specific type of Confidential Information that has actual or potential economic value and/or provides a competitive advantage by virtue of its secret nature and reasonable efforts are taken by the owner to keep it secret.</a:t>
            </a:r>
          </a:p>
          <a:p>
            <a:pPr algn="ctr">
              <a:lnSpc>
                <a:spcPts val="6203"/>
              </a:lnSpc>
              <a:spcBef>
                <a:spcPct val="0"/>
              </a:spcBef>
            </a:pPr>
            <a:endParaRPr lang="en-US" sz="4431">
              <a:solidFill>
                <a:srgbClr val="001A70"/>
              </a:solidFill>
              <a:latin typeface="Liberation Sans"/>
            </a:endParaRPr>
          </a:p>
        </p:txBody>
      </p:sp>
      <p:sp>
        <p:nvSpPr>
          <p:cNvPr id="14" name="TextBox 14"/>
          <p:cNvSpPr txBox="1"/>
          <p:nvPr/>
        </p:nvSpPr>
        <p:spPr>
          <a:xfrm>
            <a:off x="15459633" y="9937636"/>
            <a:ext cx="2751231" cy="641577"/>
          </a:xfrm>
          <a:prstGeom prst="rect">
            <a:avLst/>
          </a:prstGeom>
        </p:spPr>
        <p:txBody>
          <a:bodyPr lIns="0" tIns="0" rIns="0" bIns="0" rtlCol="0" anchor="t">
            <a:spAutoFit/>
          </a:bodyPr>
          <a:lstStyle/>
          <a:p>
            <a:pPr>
              <a:lnSpc>
                <a:spcPts val="2526"/>
              </a:lnSpc>
            </a:pPr>
            <a:r>
              <a:rPr lang="en-US" sz="1804">
                <a:solidFill>
                  <a:srgbClr val="F9F9F9"/>
                </a:solidFill>
                <a:latin typeface="Liberation Sans"/>
              </a:rPr>
              <a:t>© 2024 – Laure WINCKEL</a:t>
            </a:r>
          </a:p>
          <a:p>
            <a:pPr>
              <a:lnSpc>
                <a:spcPts val="2526"/>
              </a:lnSpc>
            </a:pPr>
            <a:endParaRPr lang="en-US" sz="1804">
              <a:solidFill>
                <a:srgbClr val="F9F9F9"/>
              </a:solidFill>
              <a:latin typeface="Liberatio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sp>
        <p:nvSpPr>
          <p:cNvPr id="2" name="AutoShape 2"/>
          <p:cNvSpPr/>
          <p:nvPr/>
        </p:nvSpPr>
        <p:spPr>
          <a:xfrm>
            <a:off x="4074872" y="1619735"/>
            <a:ext cx="11239500" cy="8229600"/>
          </a:xfrm>
          <a:prstGeom prst="rect">
            <a:avLst/>
          </a:prstGeom>
          <a:solidFill>
            <a:srgbClr val="EBFDFF"/>
          </a:solidFill>
        </p:spPr>
        <p:txBody>
          <a:bodyPr/>
          <a:lstStyle/>
          <a:p>
            <a:endParaRPr lang="fr-FR"/>
          </a:p>
        </p:txBody>
      </p:sp>
      <p:sp>
        <p:nvSpPr>
          <p:cNvPr id="3" name="AutoShape 3"/>
          <p:cNvSpPr/>
          <p:nvPr/>
        </p:nvSpPr>
        <p:spPr>
          <a:xfrm>
            <a:off x="3524250" y="1028700"/>
            <a:ext cx="11239500" cy="8229600"/>
          </a:xfrm>
          <a:prstGeom prst="rect">
            <a:avLst/>
          </a:prstGeom>
          <a:solidFill>
            <a:srgbClr val="CADDFF"/>
          </a:solidFill>
        </p:spPr>
        <p:txBody>
          <a:bodyPr/>
          <a:lstStyle/>
          <a:p>
            <a:endParaRPr lang="fr-FR"/>
          </a:p>
        </p:txBody>
      </p:sp>
      <p:sp>
        <p:nvSpPr>
          <p:cNvPr id="4" name="Freeform 4"/>
          <p:cNvSpPr/>
          <p:nvPr/>
        </p:nvSpPr>
        <p:spPr>
          <a:xfrm rot="-5400000">
            <a:off x="682162" y="682162"/>
            <a:ext cx="950657" cy="950657"/>
          </a:xfrm>
          <a:custGeom>
            <a:avLst/>
            <a:gdLst/>
            <a:ahLst/>
            <a:cxnLst/>
            <a:rect l="l" t="t" r="r" b="b"/>
            <a:pathLst>
              <a:path w="950657" h="950657">
                <a:moveTo>
                  <a:pt x="0" y="0"/>
                </a:moveTo>
                <a:lnTo>
                  <a:pt x="950657" y="0"/>
                </a:lnTo>
                <a:lnTo>
                  <a:pt x="950657" y="950657"/>
                </a:lnTo>
                <a:lnTo>
                  <a:pt x="0" y="950657"/>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5" name="Freeform 5"/>
          <p:cNvSpPr/>
          <p:nvPr/>
        </p:nvSpPr>
        <p:spPr>
          <a:xfrm rot="-5400000">
            <a:off x="16835249" y="2591709"/>
            <a:ext cx="2280879" cy="2280879"/>
          </a:xfrm>
          <a:custGeom>
            <a:avLst/>
            <a:gdLst/>
            <a:ahLst/>
            <a:cxnLst/>
            <a:rect l="l" t="t" r="r" b="b"/>
            <a:pathLst>
              <a:path w="2280879" h="2280879">
                <a:moveTo>
                  <a:pt x="0" y="0"/>
                </a:moveTo>
                <a:lnTo>
                  <a:pt x="2280879" y="0"/>
                </a:lnTo>
                <a:lnTo>
                  <a:pt x="2280879" y="2280880"/>
                </a:lnTo>
                <a:lnTo>
                  <a:pt x="0" y="2280880"/>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6" name="Freeform 6"/>
          <p:cNvSpPr/>
          <p:nvPr/>
        </p:nvSpPr>
        <p:spPr>
          <a:xfrm rot="-5400000">
            <a:off x="1028700" y="8708895"/>
            <a:ext cx="2280879" cy="2280879"/>
          </a:xfrm>
          <a:custGeom>
            <a:avLst/>
            <a:gdLst/>
            <a:ahLst/>
            <a:cxnLst/>
            <a:rect l="l" t="t" r="r" b="b"/>
            <a:pathLst>
              <a:path w="2280879" h="2280879">
                <a:moveTo>
                  <a:pt x="0" y="0"/>
                </a:moveTo>
                <a:lnTo>
                  <a:pt x="2280879" y="0"/>
                </a:lnTo>
                <a:lnTo>
                  <a:pt x="2280879" y="2280880"/>
                </a:lnTo>
                <a:lnTo>
                  <a:pt x="0" y="2280880"/>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7" name="Freeform 7"/>
          <p:cNvSpPr/>
          <p:nvPr/>
        </p:nvSpPr>
        <p:spPr>
          <a:xfrm rot="-5400000">
            <a:off x="16079665" y="8957650"/>
            <a:ext cx="629619" cy="629619"/>
          </a:xfrm>
          <a:custGeom>
            <a:avLst/>
            <a:gdLst/>
            <a:ahLst/>
            <a:cxnLst/>
            <a:rect l="l" t="t" r="r" b="b"/>
            <a:pathLst>
              <a:path w="629619" h="629619">
                <a:moveTo>
                  <a:pt x="0" y="0"/>
                </a:moveTo>
                <a:lnTo>
                  <a:pt x="629619" y="0"/>
                </a:lnTo>
                <a:lnTo>
                  <a:pt x="629619" y="629619"/>
                </a:lnTo>
                <a:lnTo>
                  <a:pt x="0" y="629619"/>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8" name="Freeform 8"/>
          <p:cNvSpPr/>
          <p:nvPr/>
        </p:nvSpPr>
        <p:spPr>
          <a:xfrm rot="-5400000">
            <a:off x="2169140" y="3102530"/>
            <a:ext cx="629619" cy="629619"/>
          </a:xfrm>
          <a:custGeom>
            <a:avLst/>
            <a:gdLst/>
            <a:ahLst/>
            <a:cxnLst/>
            <a:rect l="l" t="t" r="r" b="b"/>
            <a:pathLst>
              <a:path w="629619" h="629619">
                <a:moveTo>
                  <a:pt x="0" y="0"/>
                </a:moveTo>
                <a:lnTo>
                  <a:pt x="629619" y="0"/>
                </a:lnTo>
                <a:lnTo>
                  <a:pt x="629619" y="629619"/>
                </a:lnTo>
                <a:lnTo>
                  <a:pt x="0" y="629619"/>
                </a:lnTo>
                <a:lnTo>
                  <a:pt x="0" y="0"/>
                </a:lnTo>
                <a:close/>
              </a:path>
            </a:pathLst>
          </a:custGeom>
          <a:blipFill>
            <a:blip r:embed="rId2">
              <a:extLst>
                <a:ext uri="{96DAC541-7B7A-43D3-8B79-37D633B846F1}">
                  <asvg:svgBlip xmlns:asvg="http://schemas.microsoft.com/office/drawing/2016/SVG/main" r:embed="rId3"/>
                </a:ext>
              </a:extLst>
            </a:blip>
            <a:stretch>
              <a:fillRect t="-121" b="-121"/>
            </a:stretch>
          </a:blipFill>
        </p:spPr>
        <p:txBody>
          <a:bodyPr/>
          <a:lstStyle/>
          <a:p>
            <a:endParaRPr lang="fr-FR"/>
          </a:p>
        </p:txBody>
      </p:sp>
      <p:sp>
        <p:nvSpPr>
          <p:cNvPr id="9" name="Freeform 9"/>
          <p:cNvSpPr/>
          <p:nvPr/>
        </p:nvSpPr>
        <p:spPr>
          <a:xfrm flipH="1">
            <a:off x="165031" y="6575550"/>
            <a:ext cx="3459488" cy="3494432"/>
          </a:xfrm>
          <a:custGeom>
            <a:avLst/>
            <a:gdLst/>
            <a:ahLst/>
            <a:cxnLst/>
            <a:rect l="l" t="t" r="r" b="b"/>
            <a:pathLst>
              <a:path w="3459488" h="3494432">
                <a:moveTo>
                  <a:pt x="3459488" y="0"/>
                </a:moveTo>
                <a:lnTo>
                  <a:pt x="0" y="0"/>
                </a:lnTo>
                <a:lnTo>
                  <a:pt x="0" y="3494433"/>
                </a:lnTo>
                <a:lnTo>
                  <a:pt x="3459488" y="3494433"/>
                </a:lnTo>
                <a:lnTo>
                  <a:pt x="345948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0" name="Freeform 10"/>
          <p:cNvSpPr/>
          <p:nvPr/>
        </p:nvSpPr>
        <p:spPr>
          <a:xfrm>
            <a:off x="12767081" y="279828"/>
            <a:ext cx="5208608" cy="4114800"/>
          </a:xfrm>
          <a:custGeom>
            <a:avLst/>
            <a:gdLst/>
            <a:ahLst/>
            <a:cxnLst/>
            <a:rect l="l" t="t" r="r" b="b"/>
            <a:pathLst>
              <a:path w="5208608" h="4114800">
                <a:moveTo>
                  <a:pt x="0" y="0"/>
                </a:moveTo>
                <a:lnTo>
                  <a:pt x="5208607" y="0"/>
                </a:lnTo>
                <a:lnTo>
                  <a:pt x="520860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1" name="TextBox 11"/>
          <p:cNvSpPr txBox="1"/>
          <p:nvPr/>
        </p:nvSpPr>
        <p:spPr>
          <a:xfrm>
            <a:off x="4671931" y="1818115"/>
            <a:ext cx="8944138" cy="1076325"/>
          </a:xfrm>
          <a:prstGeom prst="rect">
            <a:avLst/>
          </a:prstGeom>
        </p:spPr>
        <p:txBody>
          <a:bodyPr lIns="0" tIns="0" rIns="0" bIns="0" rtlCol="0" anchor="t">
            <a:spAutoFit/>
          </a:bodyPr>
          <a:lstStyle/>
          <a:p>
            <a:pPr algn="ctr">
              <a:lnSpc>
                <a:spcPts val="8400"/>
              </a:lnSpc>
            </a:pPr>
            <a:r>
              <a:rPr lang="en-US" sz="7000">
                <a:solidFill>
                  <a:srgbClr val="05445E"/>
                </a:solidFill>
                <a:latin typeface="Raleway Bold"/>
              </a:rPr>
              <a:t>DEFINITIONS</a:t>
            </a:r>
          </a:p>
        </p:txBody>
      </p:sp>
      <p:sp>
        <p:nvSpPr>
          <p:cNvPr id="12" name="TextBox 12"/>
          <p:cNvSpPr txBox="1"/>
          <p:nvPr/>
        </p:nvSpPr>
        <p:spPr>
          <a:xfrm>
            <a:off x="4671931" y="3249723"/>
            <a:ext cx="8944138" cy="619125"/>
          </a:xfrm>
          <a:prstGeom prst="rect">
            <a:avLst/>
          </a:prstGeom>
        </p:spPr>
        <p:txBody>
          <a:bodyPr lIns="0" tIns="0" rIns="0" bIns="0" rtlCol="0" anchor="t">
            <a:spAutoFit/>
          </a:bodyPr>
          <a:lstStyle/>
          <a:p>
            <a:pPr algn="ctr">
              <a:lnSpc>
                <a:spcPts val="4800"/>
              </a:lnSpc>
            </a:pPr>
            <a:r>
              <a:rPr lang="en-US" sz="4000" spc="200">
                <a:solidFill>
                  <a:srgbClr val="FE5716"/>
                </a:solidFill>
                <a:latin typeface="Raleway Bold"/>
              </a:rPr>
              <a:t>KNOW HOW</a:t>
            </a:r>
          </a:p>
        </p:txBody>
      </p:sp>
      <p:sp>
        <p:nvSpPr>
          <p:cNvPr id="13" name="TextBox 13"/>
          <p:cNvSpPr txBox="1"/>
          <p:nvPr/>
        </p:nvSpPr>
        <p:spPr>
          <a:xfrm>
            <a:off x="3845053" y="4318428"/>
            <a:ext cx="10597895" cy="4610572"/>
          </a:xfrm>
          <a:prstGeom prst="rect">
            <a:avLst/>
          </a:prstGeom>
        </p:spPr>
        <p:txBody>
          <a:bodyPr lIns="0" tIns="0" rIns="0" bIns="0" rtlCol="0" anchor="t">
            <a:spAutoFit/>
          </a:bodyPr>
          <a:lstStyle/>
          <a:p>
            <a:pPr algn="just">
              <a:lnSpc>
                <a:spcPts val="5224"/>
              </a:lnSpc>
              <a:spcBef>
                <a:spcPct val="0"/>
              </a:spcBef>
            </a:pPr>
            <a:r>
              <a:rPr lang="en-US" sz="3731">
                <a:solidFill>
                  <a:srgbClr val="001A70"/>
                </a:solidFill>
                <a:latin typeface="Liberation Sans"/>
              </a:rPr>
              <a:t>Unlike confidential information or trade secrets, may or may not be confidential. The term, encompasses skills or other types of knowledge, typically acquired through experience, that provide an advantage to the person using it or an entity that controls/owns it (similar to trade secrets). May be confidential or not.</a:t>
            </a:r>
          </a:p>
        </p:txBody>
      </p:sp>
      <p:sp>
        <p:nvSpPr>
          <p:cNvPr id="14" name="TextBox 14"/>
          <p:cNvSpPr txBox="1"/>
          <p:nvPr/>
        </p:nvSpPr>
        <p:spPr>
          <a:xfrm>
            <a:off x="15536769" y="9937636"/>
            <a:ext cx="2751231" cy="641577"/>
          </a:xfrm>
          <a:prstGeom prst="rect">
            <a:avLst/>
          </a:prstGeom>
        </p:spPr>
        <p:txBody>
          <a:bodyPr lIns="0" tIns="0" rIns="0" bIns="0" rtlCol="0" anchor="t">
            <a:spAutoFit/>
          </a:bodyPr>
          <a:lstStyle/>
          <a:p>
            <a:pPr>
              <a:lnSpc>
                <a:spcPts val="2526"/>
              </a:lnSpc>
            </a:pPr>
            <a:r>
              <a:rPr lang="en-US" sz="1804">
                <a:solidFill>
                  <a:srgbClr val="F9F9F9"/>
                </a:solidFill>
                <a:latin typeface="Liberation Sans"/>
              </a:rPr>
              <a:t>© 2024 – Laure WINCKEL</a:t>
            </a:r>
          </a:p>
          <a:p>
            <a:pPr>
              <a:lnSpc>
                <a:spcPts val="2526"/>
              </a:lnSpc>
            </a:pPr>
            <a:endParaRPr lang="en-US" sz="1804">
              <a:solidFill>
                <a:srgbClr val="F9F9F9"/>
              </a:solidFill>
              <a:latin typeface="Liberatio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58614" y="1866167"/>
            <a:ext cx="7970772" cy="7970772"/>
          </a:xfrm>
          <a:custGeom>
            <a:avLst/>
            <a:gdLst/>
            <a:ahLst/>
            <a:cxnLst/>
            <a:rect l="l" t="t" r="r" b="b"/>
            <a:pathLst>
              <a:path w="7970772" h="7970772">
                <a:moveTo>
                  <a:pt x="0" y="0"/>
                </a:moveTo>
                <a:lnTo>
                  <a:pt x="7970772" y="0"/>
                </a:lnTo>
                <a:lnTo>
                  <a:pt x="7970772" y="7970772"/>
                </a:lnTo>
                <a:lnTo>
                  <a:pt x="0" y="7970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7469389" y="3877534"/>
            <a:ext cx="4831342" cy="4831342"/>
          </a:xfrm>
          <a:custGeom>
            <a:avLst/>
            <a:gdLst/>
            <a:ahLst/>
            <a:cxnLst/>
            <a:rect l="l" t="t" r="r" b="b"/>
            <a:pathLst>
              <a:path w="4831342" h="4831342">
                <a:moveTo>
                  <a:pt x="0" y="0"/>
                </a:moveTo>
                <a:lnTo>
                  <a:pt x="4831342" y="0"/>
                </a:lnTo>
                <a:lnTo>
                  <a:pt x="4831342" y="4831342"/>
                </a:lnTo>
                <a:lnTo>
                  <a:pt x="0" y="48313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0321064" y="5143500"/>
            <a:ext cx="4425734" cy="4425734"/>
          </a:xfrm>
          <a:custGeom>
            <a:avLst/>
            <a:gdLst/>
            <a:ahLst/>
            <a:cxnLst/>
            <a:rect l="l" t="t" r="r" b="b"/>
            <a:pathLst>
              <a:path w="4425734" h="4425734">
                <a:moveTo>
                  <a:pt x="0" y="0"/>
                </a:moveTo>
                <a:lnTo>
                  <a:pt x="4425734" y="0"/>
                </a:lnTo>
                <a:lnTo>
                  <a:pt x="4425734" y="4425734"/>
                </a:lnTo>
                <a:lnTo>
                  <a:pt x="0" y="4425734"/>
                </a:lnTo>
                <a:lnTo>
                  <a:pt x="0" y="0"/>
                </a:lnTo>
                <a:close/>
              </a:path>
            </a:pathLst>
          </a:custGeom>
          <a:blipFill>
            <a:blip r:embed="rId6">
              <a:alphaModFix amt="63000"/>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TextBox 5"/>
          <p:cNvSpPr txBox="1"/>
          <p:nvPr/>
        </p:nvSpPr>
        <p:spPr>
          <a:xfrm>
            <a:off x="6572013" y="414953"/>
            <a:ext cx="5143973" cy="945336"/>
          </a:xfrm>
          <a:prstGeom prst="rect">
            <a:avLst/>
          </a:prstGeom>
        </p:spPr>
        <p:txBody>
          <a:bodyPr lIns="0" tIns="0" rIns="0" bIns="0" rtlCol="0" anchor="t">
            <a:spAutoFit/>
          </a:bodyPr>
          <a:lstStyle/>
          <a:p>
            <a:pPr algn="ctr">
              <a:lnSpc>
                <a:spcPts val="6690"/>
              </a:lnSpc>
              <a:spcBef>
                <a:spcPct val="0"/>
              </a:spcBef>
            </a:pPr>
            <a:r>
              <a:rPr lang="en-US" sz="6690">
                <a:solidFill>
                  <a:srgbClr val="001A70"/>
                </a:solidFill>
                <a:latin typeface="Poppins Semi-Bold"/>
              </a:rPr>
              <a:t>DEFINITIONS</a:t>
            </a:r>
          </a:p>
        </p:txBody>
      </p:sp>
      <p:sp>
        <p:nvSpPr>
          <p:cNvPr id="6" name="TextBox 6"/>
          <p:cNvSpPr txBox="1"/>
          <p:nvPr/>
        </p:nvSpPr>
        <p:spPr>
          <a:xfrm>
            <a:off x="86302" y="9779789"/>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7" name="TextBox 7"/>
          <p:cNvSpPr txBox="1"/>
          <p:nvPr/>
        </p:nvSpPr>
        <p:spPr>
          <a:xfrm>
            <a:off x="6466457" y="2147843"/>
            <a:ext cx="5249530" cy="1404794"/>
          </a:xfrm>
          <a:prstGeom prst="rect">
            <a:avLst/>
          </a:prstGeom>
        </p:spPr>
        <p:txBody>
          <a:bodyPr lIns="0" tIns="0" rIns="0" bIns="0" rtlCol="0" anchor="t">
            <a:spAutoFit/>
          </a:bodyPr>
          <a:lstStyle/>
          <a:p>
            <a:pPr algn="ctr">
              <a:lnSpc>
                <a:spcPts val="5562"/>
              </a:lnSpc>
            </a:pPr>
            <a:r>
              <a:rPr lang="en-US" sz="3973">
                <a:solidFill>
                  <a:srgbClr val="FFFFFF"/>
                </a:solidFill>
                <a:latin typeface="Liberation Sans Bold"/>
              </a:rPr>
              <a:t>Confidential Information</a:t>
            </a:r>
          </a:p>
        </p:txBody>
      </p:sp>
      <p:sp>
        <p:nvSpPr>
          <p:cNvPr id="8" name="TextBox 8"/>
          <p:cNvSpPr txBox="1"/>
          <p:nvPr/>
        </p:nvSpPr>
        <p:spPr>
          <a:xfrm>
            <a:off x="7469389" y="4835630"/>
            <a:ext cx="3394884" cy="1457575"/>
          </a:xfrm>
          <a:prstGeom prst="rect">
            <a:avLst/>
          </a:prstGeom>
        </p:spPr>
        <p:txBody>
          <a:bodyPr lIns="0" tIns="0" rIns="0" bIns="0" rtlCol="0" anchor="t">
            <a:spAutoFit/>
          </a:bodyPr>
          <a:lstStyle/>
          <a:p>
            <a:pPr algn="ctr">
              <a:lnSpc>
                <a:spcPts val="5820"/>
              </a:lnSpc>
            </a:pPr>
            <a:r>
              <a:rPr lang="en-US" sz="4157">
                <a:solidFill>
                  <a:srgbClr val="000000"/>
                </a:solidFill>
                <a:latin typeface="Liberation Sans Bold"/>
              </a:rPr>
              <a:t>Trade </a:t>
            </a:r>
          </a:p>
          <a:p>
            <a:pPr algn="ctr">
              <a:lnSpc>
                <a:spcPts val="5820"/>
              </a:lnSpc>
            </a:pPr>
            <a:r>
              <a:rPr lang="en-US" sz="4157">
                <a:solidFill>
                  <a:srgbClr val="000000"/>
                </a:solidFill>
                <a:latin typeface="Liberation Sans Bold"/>
              </a:rPr>
              <a:t>Secrets</a:t>
            </a:r>
          </a:p>
        </p:txBody>
      </p:sp>
      <p:sp>
        <p:nvSpPr>
          <p:cNvPr id="9" name="TextBox 9"/>
          <p:cNvSpPr txBox="1"/>
          <p:nvPr/>
        </p:nvSpPr>
        <p:spPr>
          <a:xfrm>
            <a:off x="12065787" y="6950373"/>
            <a:ext cx="3360849" cy="1434487"/>
          </a:xfrm>
          <a:prstGeom prst="rect">
            <a:avLst/>
          </a:prstGeom>
        </p:spPr>
        <p:txBody>
          <a:bodyPr lIns="0" tIns="0" rIns="0" bIns="0" rtlCol="0" anchor="t">
            <a:spAutoFit/>
          </a:bodyPr>
          <a:lstStyle/>
          <a:p>
            <a:pPr algn="ctr">
              <a:lnSpc>
                <a:spcPts val="5762"/>
              </a:lnSpc>
            </a:pPr>
            <a:r>
              <a:rPr lang="en-US" sz="4116">
                <a:solidFill>
                  <a:srgbClr val="000000"/>
                </a:solidFill>
                <a:latin typeface="Liberation Sans Bold"/>
              </a:rPr>
              <a:t>Know</a:t>
            </a:r>
          </a:p>
          <a:p>
            <a:pPr algn="ctr">
              <a:lnSpc>
                <a:spcPts val="5762"/>
              </a:lnSpc>
            </a:pPr>
            <a:r>
              <a:rPr lang="en-US" sz="4116">
                <a:solidFill>
                  <a:srgbClr val="000000"/>
                </a:solidFill>
                <a:latin typeface="Liberation Sans Bold"/>
              </a:rPr>
              <a:t>How</a:t>
            </a:r>
          </a:p>
        </p:txBody>
      </p:sp>
      <p:sp>
        <p:nvSpPr>
          <p:cNvPr id="10" name="TextBox 10"/>
          <p:cNvSpPr txBox="1"/>
          <p:nvPr/>
        </p:nvSpPr>
        <p:spPr>
          <a:xfrm>
            <a:off x="15426636" y="9877003"/>
            <a:ext cx="2751231" cy="639963"/>
          </a:xfrm>
          <a:prstGeom prst="rect">
            <a:avLst/>
          </a:prstGeom>
        </p:spPr>
        <p:txBody>
          <a:bodyPr lIns="0" tIns="0" rIns="0" bIns="0" rtlCol="0" anchor="t">
            <a:spAutoFit/>
          </a:bodyPr>
          <a:lstStyle/>
          <a:p>
            <a:pPr>
              <a:lnSpc>
                <a:spcPts val="2526"/>
              </a:lnSpc>
            </a:pPr>
            <a:r>
              <a:rPr lang="en-US" sz="1804">
                <a:solidFill>
                  <a:srgbClr val="000000"/>
                </a:solidFill>
                <a:latin typeface="Liberation Sans"/>
              </a:rPr>
              <a:t>© 2024 – Laure WINCKEL</a:t>
            </a:r>
          </a:p>
          <a:p>
            <a:pPr>
              <a:lnSpc>
                <a:spcPts val="2526"/>
              </a:lnSpc>
            </a:pPr>
            <a:endParaRPr lang="en-US" sz="1804">
              <a:solidFill>
                <a:srgbClr val="000000"/>
              </a:solidFill>
              <a:latin typeface="Liberatio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9096375"/>
            <a:ext cx="18288000" cy="1190625"/>
            <a:chOff x="0" y="0"/>
            <a:chExt cx="4816593" cy="313580"/>
          </a:xfrm>
        </p:grpSpPr>
        <p:sp>
          <p:nvSpPr>
            <p:cNvPr id="3" name="Freeform 3"/>
            <p:cNvSpPr/>
            <p:nvPr/>
          </p:nvSpPr>
          <p:spPr>
            <a:xfrm>
              <a:off x="0" y="0"/>
              <a:ext cx="4816592" cy="313580"/>
            </a:xfrm>
            <a:custGeom>
              <a:avLst/>
              <a:gdLst/>
              <a:ahLst/>
              <a:cxnLst/>
              <a:rect l="l" t="t" r="r" b="b"/>
              <a:pathLst>
                <a:path w="4816592" h="313580">
                  <a:moveTo>
                    <a:pt x="4816592" y="0"/>
                  </a:moveTo>
                  <a:lnTo>
                    <a:pt x="4816592" y="313580"/>
                  </a:lnTo>
                  <a:lnTo>
                    <a:pt x="2408296" y="186580"/>
                  </a:lnTo>
                  <a:lnTo>
                    <a:pt x="0" y="313580"/>
                  </a:lnTo>
                  <a:lnTo>
                    <a:pt x="0" y="0"/>
                  </a:lnTo>
                  <a:lnTo>
                    <a:pt x="4816592" y="0"/>
                  </a:lnTo>
                  <a:close/>
                </a:path>
              </a:pathLst>
            </a:custGeom>
            <a:solidFill>
              <a:srgbClr val="001A70"/>
            </a:solidFill>
          </p:spPr>
          <p:txBody>
            <a:bodyPr/>
            <a:lstStyle/>
            <a:p>
              <a:endParaRPr lang="fr-FR"/>
            </a:p>
          </p:txBody>
        </p:sp>
        <p:sp>
          <p:nvSpPr>
            <p:cNvPr id="4" name="TextBox 4"/>
            <p:cNvSpPr txBox="1"/>
            <p:nvPr/>
          </p:nvSpPr>
          <p:spPr>
            <a:xfrm>
              <a:off x="0" y="-57150"/>
              <a:ext cx="4816593" cy="243730"/>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778820" y="3525010"/>
            <a:ext cx="3693314" cy="5370955"/>
          </a:xfrm>
          <a:custGeom>
            <a:avLst/>
            <a:gdLst/>
            <a:ahLst/>
            <a:cxnLst/>
            <a:rect l="l" t="t" r="r" b="b"/>
            <a:pathLst>
              <a:path w="3693314" h="5370955">
                <a:moveTo>
                  <a:pt x="0" y="0"/>
                </a:moveTo>
                <a:lnTo>
                  <a:pt x="3693314" y="0"/>
                </a:lnTo>
                <a:lnTo>
                  <a:pt x="3693314" y="5370956"/>
                </a:lnTo>
                <a:lnTo>
                  <a:pt x="0" y="5370956"/>
                </a:lnTo>
                <a:lnTo>
                  <a:pt x="0" y="0"/>
                </a:lnTo>
                <a:close/>
              </a:path>
            </a:pathLst>
          </a:custGeom>
          <a:blipFill>
            <a:blip r:embed="rId2"/>
            <a:stretch>
              <a:fillRect/>
            </a:stretch>
          </a:blipFill>
        </p:spPr>
        <p:txBody>
          <a:bodyPr/>
          <a:lstStyle/>
          <a:p>
            <a:endParaRPr lang="fr-FR"/>
          </a:p>
        </p:txBody>
      </p:sp>
      <p:sp>
        <p:nvSpPr>
          <p:cNvPr id="6" name="Freeform 6"/>
          <p:cNvSpPr/>
          <p:nvPr/>
        </p:nvSpPr>
        <p:spPr>
          <a:xfrm>
            <a:off x="5466079" y="4639051"/>
            <a:ext cx="6158111" cy="3463938"/>
          </a:xfrm>
          <a:custGeom>
            <a:avLst/>
            <a:gdLst/>
            <a:ahLst/>
            <a:cxnLst/>
            <a:rect l="l" t="t" r="r" b="b"/>
            <a:pathLst>
              <a:path w="6158111" h="3463938">
                <a:moveTo>
                  <a:pt x="0" y="0"/>
                </a:moveTo>
                <a:lnTo>
                  <a:pt x="6158112" y="0"/>
                </a:lnTo>
                <a:lnTo>
                  <a:pt x="6158112" y="3463938"/>
                </a:lnTo>
                <a:lnTo>
                  <a:pt x="0" y="3463938"/>
                </a:lnTo>
                <a:lnTo>
                  <a:pt x="0" y="0"/>
                </a:lnTo>
                <a:close/>
              </a:path>
            </a:pathLst>
          </a:custGeom>
          <a:blipFill>
            <a:blip r:embed="rId3"/>
            <a:stretch>
              <a:fillRect/>
            </a:stretch>
          </a:blipFill>
        </p:spPr>
        <p:txBody>
          <a:bodyPr/>
          <a:lstStyle/>
          <a:p>
            <a:endParaRPr lang="fr-FR"/>
          </a:p>
        </p:txBody>
      </p:sp>
      <p:sp>
        <p:nvSpPr>
          <p:cNvPr id="7" name="Freeform 7"/>
          <p:cNvSpPr/>
          <p:nvPr/>
        </p:nvSpPr>
        <p:spPr>
          <a:xfrm>
            <a:off x="12614791" y="4378951"/>
            <a:ext cx="5442614" cy="3663074"/>
          </a:xfrm>
          <a:custGeom>
            <a:avLst/>
            <a:gdLst/>
            <a:ahLst/>
            <a:cxnLst/>
            <a:rect l="l" t="t" r="r" b="b"/>
            <a:pathLst>
              <a:path w="5442614" h="3663074">
                <a:moveTo>
                  <a:pt x="0" y="0"/>
                </a:moveTo>
                <a:lnTo>
                  <a:pt x="5442614" y="0"/>
                </a:lnTo>
                <a:lnTo>
                  <a:pt x="5442614" y="3663074"/>
                </a:lnTo>
                <a:lnTo>
                  <a:pt x="0" y="3663074"/>
                </a:lnTo>
                <a:lnTo>
                  <a:pt x="0" y="0"/>
                </a:lnTo>
                <a:close/>
              </a:path>
            </a:pathLst>
          </a:custGeom>
          <a:blipFill>
            <a:blip r:embed="rId4"/>
            <a:stretch>
              <a:fillRect l="-9464" r="-9464"/>
            </a:stretch>
          </a:blipFill>
        </p:spPr>
        <p:txBody>
          <a:bodyPr/>
          <a:lstStyle/>
          <a:p>
            <a:endParaRPr lang="fr-FR"/>
          </a:p>
        </p:txBody>
      </p:sp>
      <p:sp>
        <p:nvSpPr>
          <p:cNvPr id="8" name="TextBox 8"/>
          <p:cNvSpPr txBox="1"/>
          <p:nvPr/>
        </p:nvSpPr>
        <p:spPr>
          <a:xfrm>
            <a:off x="2494951" y="619119"/>
            <a:ext cx="13298097" cy="866787"/>
          </a:xfrm>
          <a:prstGeom prst="rect">
            <a:avLst/>
          </a:prstGeom>
        </p:spPr>
        <p:txBody>
          <a:bodyPr lIns="0" tIns="0" rIns="0" bIns="0" rtlCol="0" anchor="t">
            <a:spAutoFit/>
          </a:bodyPr>
          <a:lstStyle/>
          <a:p>
            <a:pPr algn="ctr">
              <a:lnSpc>
                <a:spcPts val="6000"/>
              </a:lnSpc>
            </a:pPr>
            <a:r>
              <a:rPr lang="en-US" sz="6000">
                <a:solidFill>
                  <a:srgbClr val="001A70"/>
                </a:solidFill>
                <a:latin typeface="Poppins Bold"/>
              </a:rPr>
              <a:t>EXAMPLES OF TRADE SECRETS</a:t>
            </a:r>
          </a:p>
        </p:txBody>
      </p:sp>
      <p:sp>
        <p:nvSpPr>
          <p:cNvPr id="9" name="TextBox 9"/>
          <p:cNvSpPr txBox="1"/>
          <p:nvPr/>
        </p:nvSpPr>
        <p:spPr>
          <a:xfrm>
            <a:off x="86302" y="9779789"/>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10" name="TextBox 10"/>
          <p:cNvSpPr txBox="1"/>
          <p:nvPr/>
        </p:nvSpPr>
        <p:spPr>
          <a:xfrm>
            <a:off x="1028700" y="2674361"/>
            <a:ext cx="3193554" cy="650240"/>
          </a:xfrm>
          <a:prstGeom prst="rect">
            <a:avLst/>
          </a:prstGeom>
        </p:spPr>
        <p:txBody>
          <a:bodyPr lIns="0" tIns="0" rIns="0" bIns="0" rtlCol="0" anchor="t">
            <a:spAutoFit/>
          </a:bodyPr>
          <a:lstStyle/>
          <a:p>
            <a:pPr algn="ctr">
              <a:lnSpc>
                <a:spcPts val="5109"/>
              </a:lnSpc>
            </a:pPr>
            <a:r>
              <a:rPr lang="en-US" sz="3649">
                <a:solidFill>
                  <a:srgbClr val="001A70"/>
                </a:solidFill>
                <a:latin typeface="Liberation Sans Bold"/>
              </a:rPr>
              <a:t>COKE RECIPE</a:t>
            </a:r>
          </a:p>
        </p:txBody>
      </p:sp>
      <p:sp>
        <p:nvSpPr>
          <p:cNvPr id="11" name="TextBox 11"/>
          <p:cNvSpPr txBox="1"/>
          <p:nvPr/>
        </p:nvSpPr>
        <p:spPr>
          <a:xfrm>
            <a:off x="5466079" y="2716906"/>
            <a:ext cx="6158111" cy="607695"/>
          </a:xfrm>
          <a:prstGeom prst="rect">
            <a:avLst/>
          </a:prstGeom>
        </p:spPr>
        <p:txBody>
          <a:bodyPr lIns="0" tIns="0" rIns="0" bIns="0" rtlCol="0" anchor="t">
            <a:spAutoFit/>
          </a:bodyPr>
          <a:lstStyle/>
          <a:p>
            <a:pPr algn="ctr">
              <a:lnSpc>
                <a:spcPts val="4829"/>
              </a:lnSpc>
            </a:pPr>
            <a:r>
              <a:rPr lang="en-US" sz="3449">
                <a:solidFill>
                  <a:srgbClr val="001A70"/>
                </a:solidFill>
                <a:latin typeface="Liberation Sans Bold"/>
              </a:rPr>
              <a:t>TROPEZIENNE TART RECIPE</a:t>
            </a:r>
          </a:p>
        </p:txBody>
      </p:sp>
      <p:sp>
        <p:nvSpPr>
          <p:cNvPr id="12" name="TextBox 12"/>
          <p:cNvSpPr txBox="1"/>
          <p:nvPr/>
        </p:nvSpPr>
        <p:spPr>
          <a:xfrm>
            <a:off x="12868016" y="2683886"/>
            <a:ext cx="4989314" cy="607695"/>
          </a:xfrm>
          <a:prstGeom prst="rect">
            <a:avLst/>
          </a:prstGeom>
        </p:spPr>
        <p:txBody>
          <a:bodyPr lIns="0" tIns="0" rIns="0" bIns="0" rtlCol="0" anchor="t">
            <a:spAutoFit/>
          </a:bodyPr>
          <a:lstStyle/>
          <a:p>
            <a:pPr algn="ctr">
              <a:lnSpc>
                <a:spcPts val="4829"/>
              </a:lnSpc>
            </a:pPr>
            <a:r>
              <a:rPr lang="en-US" sz="3449">
                <a:solidFill>
                  <a:srgbClr val="001A70"/>
                </a:solidFill>
                <a:latin typeface="Liberation Sans Bold"/>
              </a:rPr>
              <a:t>GOOGLE ALGORITHMS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447" y="167890"/>
            <a:ext cx="1376505" cy="1823186"/>
          </a:xfrm>
          <a:custGeom>
            <a:avLst/>
            <a:gdLst/>
            <a:ahLst/>
            <a:cxnLst/>
            <a:rect l="l" t="t" r="r" b="b"/>
            <a:pathLst>
              <a:path w="1376505" h="1823186">
                <a:moveTo>
                  <a:pt x="0" y="0"/>
                </a:moveTo>
                <a:lnTo>
                  <a:pt x="1376506" y="0"/>
                </a:lnTo>
                <a:lnTo>
                  <a:pt x="1376506" y="1823186"/>
                </a:lnTo>
                <a:lnTo>
                  <a:pt x="0" y="1823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894563" y="2258358"/>
            <a:ext cx="17022292" cy="7800942"/>
          </a:xfrm>
          <a:prstGeom prst="rect">
            <a:avLst/>
          </a:prstGeom>
        </p:spPr>
        <p:txBody>
          <a:bodyPr lIns="0" tIns="0" rIns="0" bIns="0" rtlCol="0" anchor="t">
            <a:spAutoFit/>
          </a:bodyPr>
          <a:lstStyle/>
          <a:p>
            <a:pPr algn="just">
              <a:lnSpc>
                <a:spcPts val="4726"/>
              </a:lnSpc>
              <a:spcBef>
                <a:spcPct val="0"/>
              </a:spcBef>
            </a:pPr>
            <a:r>
              <a:rPr lang="en-US" sz="3376">
                <a:solidFill>
                  <a:srgbClr val="001A70"/>
                </a:solidFill>
                <a:latin typeface="Liberation Sans"/>
              </a:rPr>
              <a:t>“2. Natural and legal persons shall have the possibility of preventing information lawfully within their control from being disclosed to, acquired by, or used by others without their consent</a:t>
            </a:r>
            <a:r>
              <a:rPr lang="en-US" sz="3376">
                <a:solidFill>
                  <a:srgbClr val="C8102E"/>
                </a:solidFill>
                <a:latin typeface="Liberation Sans"/>
              </a:rPr>
              <a:t> </a:t>
            </a:r>
            <a:r>
              <a:rPr lang="en-US" sz="3376">
                <a:solidFill>
                  <a:srgbClr val="C8102E"/>
                </a:solidFill>
                <a:latin typeface="Liberation Sans Bold"/>
              </a:rPr>
              <a:t>in a manner contrary to honest commercial practices</a:t>
            </a:r>
            <a:r>
              <a:rPr lang="en-US" sz="3376">
                <a:solidFill>
                  <a:srgbClr val="001A70"/>
                </a:solidFill>
                <a:latin typeface="Liberation Sans Bold"/>
              </a:rPr>
              <a:t> </a:t>
            </a:r>
            <a:r>
              <a:rPr lang="en-US" sz="3376">
                <a:solidFill>
                  <a:srgbClr val="001A70"/>
                </a:solidFill>
                <a:latin typeface="Liberation Sans"/>
              </a:rPr>
              <a:t>(10) so long as such information:</a:t>
            </a:r>
          </a:p>
          <a:p>
            <a:pPr algn="just">
              <a:lnSpc>
                <a:spcPts val="4726"/>
              </a:lnSpc>
              <a:spcBef>
                <a:spcPct val="0"/>
              </a:spcBef>
            </a:pPr>
            <a:endParaRPr lang="en-US" sz="3376">
              <a:solidFill>
                <a:srgbClr val="001A70"/>
              </a:solidFill>
              <a:latin typeface="Liberation Sans"/>
            </a:endParaRPr>
          </a:p>
          <a:p>
            <a:pPr algn="just">
              <a:lnSpc>
                <a:spcPts val="4726"/>
              </a:lnSpc>
              <a:spcBef>
                <a:spcPct val="0"/>
              </a:spcBef>
            </a:pPr>
            <a:r>
              <a:rPr lang="en-US" sz="3376">
                <a:solidFill>
                  <a:srgbClr val="001A70"/>
                </a:solidFill>
                <a:latin typeface="Liberation Sans"/>
              </a:rPr>
              <a:t>(a) is </a:t>
            </a:r>
            <a:r>
              <a:rPr lang="en-US" sz="3376">
                <a:solidFill>
                  <a:srgbClr val="AC2037"/>
                </a:solidFill>
                <a:latin typeface="Liberation Sans Bold"/>
              </a:rPr>
              <a:t>secret</a:t>
            </a:r>
            <a:r>
              <a:rPr lang="en-US" sz="3376">
                <a:solidFill>
                  <a:srgbClr val="001A70"/>
                </a:solidFill>
                <a:latin typeface="Liberation Sans"/>
              </a:rPr>
              <a:t> in the sense that it is not, as a body or in the precise configuration and assembly of its components, generally known among or readily accessible to persons within the circles that normally deal with the kind of information in question;</a:t>
            </a:r>
          </a:p>
          <a:p>
            <a:pPr algn="just">
              <a:lnSpc>
                <a:spcPts val="4726"/>
              </a:lnSpc>
              <a:spcBef>
                <a:spcPct val="0"/>
              </a:spcBef>
            </a:pPr>
            <a:endParaRPr lang="en-US" sz="3376">
              <a:solidFill>
                <a:srgbClr val="001A70"/>
              </a:solidFill>
              <a:latin typeface="Liberation Sans"/>
            </a:endParaRPr>
          </a:p>
          <a:p>
            <a:pPr algn="just">
              <a:lnSpc>
                <a:spcPts val="4726"/>
              </a:lnSpc>
              <a:spcBef>
                <a:spcPct val="0"/>
              </a:spcBef>
            </a:pPr>
            <a:r>
              <a:rPr lang="en-US" sz="3376">
                <a:solidFill>
                  <a:srgbClr val="001A70"/>
                </a:solidFill>
                <a:latin typeface="Liberation Sans"/>
              </a:rPr>
              <a:t>(b) </a:t>
            </a:r>
            <a:r>
              <a:rPr lang="en-US" sz="3376">
                <a:solidFill>
                  <a:srgbClr val="C8102E"/>
                </a:solidFill>
                <a:latin typeface="Liberation Sans Bold"/>
              </a:rPr>
              <a:t>has commercial value</a:t>
            </a:r>
            <a:r>
              <a:rPr lang="en-US" sz="3376">
                <a:solidFill>
                  <a:srgbClr val="001A70"/>
                </a:solidFill>
                <a:latin typeface="Liberation Sans"/>
              </a:rPr>
              <a:t> because it is secret; and</a:t>
            </a:r>
          </a:p>
          <a:p>
            <a:pPr algn="just">
              <a:lnSpc>
                <a:spcPts val="4726"/>
              </a:lnSpc>
              <a:spcBef>
                <a:spcPct val="0"/>
              </a:spcBef>
            </a:pPr>
            <a:endParaRPr lang="en-US" sz="3376">
              <a:solidFill>
                <a:srgbClr val="001A70"/>
              </a:solidFill>
              <a:latin typeface="Liberation Sans"/>
            </a:endParaRPr>
          </a:p>
          <a:p>
            <a:pPr algn="just">
              <a:lnSpc>
                <a:spcPts val="4726"/>
              </a:lnSpc>
              <a:spcBef>
                <a:spcPct val="0"/>
              </a:spcBef>
            </a:pPr>
            <a:r>
              <a:rPr lang="en-US" sz="3376">
                <a:solidFill>
                  <a:srgbClr val="001A70"/>
                </a:solidFill>
                <a:latin typeface="Liberation Sans"/>
              </a:rPr>
              <a:t>(c)</a:t>
            </a:r>
            <a:r>
              <a:rPr lang="en-US" sz="3376">
                <a:solidFill>
                  <a:srgbClr val="C8102E"/>
                </a:solidFill>
                <a:latin typeface="Liberation Sans Bold"/>
              </a:rPr>
              <a:t> has been subject to reasonable steps</a:t>
            </a:r>
            <a:r>
              <a:rPr lang="en-US" sz="3376">
                <a:solidFill>
                  <a:srgbClr val="001A70"/>
                </a:solidFill>
                <a:latin typeface="Liberation Sans"/>
              </a:rPr>
              <a:t> under the circumstances, by the person lawfully in control of the information, to keep it secret. “</a:t>
            </a:r>
          </a:p>
        </p:txBody>
      </p:sp>
      <p:sp>
        <p:nvSpPr>
          <p:cNvPr id="4" name="Freeform 4"/>
          <p:cNvSpPr/>
          <p:nvPr/>
        </p:nvSpPr>
        <p:spPr>
          <a:xfrm>
            <a:off x="473440" y="2498749"/>
            <a:ext cx="265986" cy="265986"/>
          </a:xfrm>
          <a:custGeom>
            <a:avLst/>
            <a:gdLst/>
            <a:ahLst/>
            <a:cxnLst/>
            <a:rect l="l" t="t" r="r" b="b"/>
            <a:pathLst>
              <a:path w="265986" h="265986">
                <a:moveTo>
                  <a:pt x="0" y="0"/>
                </a:moveTo>
                <a:lnTo>
                  <a:pt x="265986" y="0"/>
                </a:lnTo>
                <a:lnTo>
                  <a:pt x="265986" y="265985"/>
                </a:lnTo>
                <a:lnTo>
                  <a:pt x="0" y="2659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5" name="TextBox 5"/>
          <p:cNvSpPr txBox="1"/>
          <p:nvPr/>
        </p:nvSpPr>
        <p:spPr>
          <a:xfrm>
            <a:off x="2590849" y="445895"/>
            <a:ext cx="13106301" cy="1114776"/>
          </a:xfrm>
          <a:prstGeom prst="rect">
            <a:avLst/>
          </a:prstGeom>
        </p:spPr>
        <p:txBody>
          <a:bodyPr lIns="0" tIns="0" rIns="0" bIns="0" rtlCol="0" anchor="t">
            <a:spAutoFit/>
          </a:bodyPr>
          <a:lstStyle/>
          <a:p>
            <a:pPr algn="ctr">
              <a:lnSpc>
                <a:spcPts val="8905"/>
              </a:lnSpc>
            </a:pPr>
            <a:r>
              <a:rPr lang="en-US" sz="6361">
                <a:solidFill>
                  <a:srgbClr val="001A70"/>
                </a:solidFill>
                <a:latin typeface="Liberation Sans Bold"/>
              </a:rPr>
              <a:t>TRIPS AGREMEENT - ARTICLE 39</a:t>
            </a:r>
          </a:p>
        </p:txBody>
      </p:sp>
      <p:sp>
        <p:nvSpPr>
          <p:cNvPr id="6" name="Freeform 6"/>
          <p:cNvSpPr/>
          <p:nvPr/>
        </p:nvSpPr>
        <p:spPr>
          <a:xfrm>
            <a:off x="473440" y="5492442"/>
            <a:ext cx="265986" cy="265986"/>
          </a:xfrm>
          <a:custGeom>
            <a:avLst/>
            <a:gdLst/>
            <a:ahLst/>
            <a:cxnLst/>
            <a:rect l="l" t="t" r="r" b="b"/>
            <a:pathLst>
              <a:path w="265986" h="265986">
                <a:moveTo>
                  <a:pt x="0" y="0"/>
                </a:moveTo>
                <a:lnTo>
                  <a:pt x="265986" y="0"/>
                </a:lnTo>
                <a:lnTo>
                  <a:pt x="265986" y="265986"/>
                </a:lnTo>
                <a:lnTo>
                  <a:pt x="0" y="265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Freeform 7"/>
          <p:cNvSpPr/>
          <p:nvPr/>
        </p:nvSpPr>
        <p:spPr>
          <a:xfrm>
            <a:off x="473440" y="7840137"/>
            <a:ext cx="265986" cy="265986"/>
          </a:xfrm>
          <a:custGeom>
            <a:avLst/>
            <a:gdLst/>
            <a:ahLst/>
            <a:cxnLst/>
            <a:rect l="l" t="t" r="r" b="b"/>
            <a:pathLst>
              <a:path w="265986" h="265986">
                <a:moveTo>
                  <a:pt x="0" y="0"/>
                </a:moveTo>
                <a:lnTo>
                  <a:pt x="265986" y="0"/>
                </a:lnTo>
                <a:lnTo>
                  <a:pt x="265986" y="265985"/>
                </a:lnTo>
                <a:lnTo>
                  <a:pt x="0" y="2659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473440" y="9081500"/>
            <a:ext cx="265986" cy="265986"/>
          </a:xfrm>
          <a:custGeom>
            <a:avLst/>
            <a:gdLst/>
            <a:ahLst/>
            <a:cxnLst/>
            <a:rect l="l" t="t" r="r" b="b"/>
            <a:pathLst>
              <a:path w="265986" h="265986">
                <a:moveTo>
                  <a:pt x="0" y="0"/>
                </a:moveTo>
                <a:lnTo>
                  <a:pt x="265986" y="0"/>
                </a:lnTo>
                <a:lnTo>
                  <a:pt x="265986" y="265985"/>
                </a:lnTo>
                <a:lnTo>
                  <a:pt x="0" y="2659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9" name="Freeform 9"/>
          <p:cNvSpPr/>
          <p:nvPr/>
        </p:nvSpPr>
        <p:spPr>
          <a:xfrm flipH="1">
            <a:off x="16540350" y="167890"/>
            <a:ext cx="1376505" cy="1823186"/>
          </a:xfrm>
          <a:custGeom>
            <a:avLst/>
            <a:gdLst/>
            <a:ahLst/>
            <a:cxnLst/>
            <a:rect l="l" t="t" r="r" b="b"/>
            <a:pathLst>
              <a:path w="1376505" h="1823186">
                <a:moveTo>
                  <a:pt x="1376505" y="0"/>
                </a:moveTo>
                <a:lnTo>
                  <a:pt x="0" y="0"/>
                </a:lnTo>
                <a:lnTo>
                  <a:pt x="0" y="1823186"/>
                </a:lnTo>
                <a:lnTo>
                  <a:pt x="1376505" y="1823186"/>
                </a:lnTo>
                <a:lnTo>
                  <a:pt x="137650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694"/>
            <a:ext cx="18288000" cy="10287000"/>
            <a:chOff x="0" y="0"/>
            <a:chExt cx="24384000" cy="13716000"/>
          </a:xfrm>
        </p:grpSpPr>
        <p:pic>
          <p:nvPicPr>
            <p:cNvPr id="3" name="Picture 3"/>
            <p:cNvPicPr>
              <a:picLocks noChangeAspect="1"/>
            </p:cNvPicPr>
            <p:nvPr/>
          </p:nvPicPr>
          <p:blipFill>
            <a:blip r:embed="rId2"/>
            <a:srcRect t="7786" b="7786"/>
            <a:stretch>
              <a:fillRect/>
            </a:stretch>
          </p:blipFill>
          <p:spPr>
            <a:xfrm>
              <a:off x="0" y="0"/>
              <a:ext cx="24384000" cy="13716000"/>
            </a:xfrm>
            <a:prstGeom prst="rect">
              <a:avLst/>
            </a:prstGeom>
          </p:spPr>
        </p:pic>
      </p:grpSp>
      <p:sp>
        <p:nvSpPr>
          <p:cNvPr id="4" name="TextBox 4"/>
          <p:cNvSpPr txBox="1"/>
          <p:nvPr/>
        </p:nvSpPr>
        <p:spPr>
          <a:xfrm>
            <a:off x="1028700" y="3157958"/>
            <a:ext cx="3857271" cy="2445324"/>
          </a:xfrm>
          <a:prstGeom prst="rect">
            <a:avLst/>
          </a:prstGeom>
        </p:spPr>
        <p:txBody>
          <a:bodyPr lIns="0" tIns="0" rIns="0" bIns="0" rtlCol="0" anchor="t">
            <a:spAutoFit/>
          </a:bodyPr>
          <a:lstStyle/>
          <a:p>
            <a:pPr algn="just">
              <a:lnSpc>
                <a:spcPts val="3293"/>
              </a:lnSpc>
            </a:pPr>
            <a:r>
              <a:rPr lang="en-US" sz="2352">
                <a:solidFill>
                  <a:srgbClr val="5A919B"/>
                </a:solidFill>
                <a:latin typeface="Montserrat"/>
              </a:rPr>
              <a:t>Lorem ipsum dolor sit amet, consectetur adipiscing elit. Donec semper massa urna, at pharetra augue tincidunt non. </a:t>
            </a:r>
          </a:p>
        </p:txBody>
      </p:sp>
      <p:grpSp>
        <p:nvGrpSpPr>
          <p:cNvPr id="5" name="Group 5"/>
          <p:cNvGrpSpPr/>
          <p:nvPr/>
        </p:nvGrpSpPr>
        <p:grpSpPr>
          <a:xfrm>
            <a:off x="9712935" y="1783112"/>
            <a:ext cx="7997554" cy="1679092"/>
            <a:chOff x="0" y="0"/>
            <a:chExt cx="2280220" cy="478734"/>
          </a:xfrm>
        </p:grpSpPr>
        <p:sp>
          <p:nvSpPr>
            <p:cNvPr id="6" name="Freeform 6"/>
            <p:cNvSpPr/>
            <p:nvPr/>
          </p:nvSpPr>
          <p:spPr>
            <a:xfrm>
              <a:off x="0" y="0"/>
              <a:ext cx="2280220" cy="478734"/>
            </a:xfrm>
            <a:custGeom>
              <a:avLst/>
              <a:gdLst/>
              <a:ahLst/>
              <a:cxnLst/>
              <a:rect l="l" t="t" r="r" b="b"/>
              <a:pathLst>
                <a:path w="2280220" h="478734">
                  <a:moveTo>
                    <a:pt x="49370" y="0"/>
                  </a:moveTo>
                  <a:lnTo>
                    <a:pt x="2230850" y="0"/>
                  </a:lnTo>
                  <a:cubicBezTo>
                    <a:pt x="2258116" y="0"/>
                    <a:pt x="2280220" y="22104"/>
                    <a:pt x="2280220" y="49370"/>
                  </a:cubicBezTo>
                  <a:lnTo>
                    <a:pt x="2280220" y="429364"/>
                  </a:lnTo>
                  <a:cubicBezTo>
                    <a:pt x="2280220" y="456630"/>
                    <a:pt x="2258116" y="478734"/>
                    <a:pt x="2230850" y="478734"/>
                  </a:cubicBezTo>
                  <a:lnTo>
                    <a:pt x="49370" y="478734"/>
                  </a:lnTo>
                  <a:cubicBezTo>
                    <a:pt x="22104" y="478734"/>
                    <a:pt x="0" y="456630"/>
                    <a:pt x="0" y="429364"/>
                  </a:cubicBezTo>
                  <a:lnTo>
                    <a:pt x="0" y="49370"/>
                  </a:lnTo>
                  <a:cubicBezTo>
                    <a:pt x="0" y="22104"/>
                    <a:pt x="22104" y="0"/>
                    <a:pt x="49370" y="0"/>
                  </a:cubicBezTo>
                  <a:close/>
                </a:path>
              </a:pathLst>
            </a:custGeom>
            <a:solidFill>
              <a:srgbClr val="FFFFFF"/>
            </a:solidFill>
          </p:spPr>
          <p:txBody>
            <a:bodyPr/>
            <a:lstStyle/>
            <a:p>
              <a:endParaRPr lang="fr-FR"/>
            </a:p>
          </p:txBody>
        </p:sp>
        <p:sp>
          <p:nvSpPr>
            <p:cNvPr id="7" name="TextBox 7"/>
            <p:cNvSpPr txBox="1"/>
            <p:nvPr/>
          </p:nvSpPr>
          <p:spPr>
            <a:xfrm>
              <a:off x="0" y="-66675"/>
              <a:ext cx="2280220" cy="545409"/>
            </a:xfrm>
            <a:prstGeom prst="rect">
              <a:avLst/>
            </a:prstGeom>
          </p:spPr>
          <p:txBody>
            <a:bodyPr lIns="50800" tIns="50800" rIns="50800" bIns="50800" rtlCol="0" anchor="ctr"/>
            <a:lstStyle/>
            <a:p>
              <a:pPr algn="ctr">
                <a:lnSpc>
                  <a:spcPts val="3027"/>
                </a:lnSpc>
              </a:pPr>
              <a:endParaRPr/>
            </a:p>
          </p:txBody>
        </p:sp>
      </p:grpSp>
      <p:grpSp>
        <p:nvGrpSpPr>
          <p:cNvPr id="8" name="Group 8"/>
          <p:cNvGrpSpPr/>
          <p:nvPr/>
        </p:nvGrpSpPr>
        <p:grpSpPr>
          <a:xfrm>
            <a:off x="9712935" y="3906216"/>
            <a:ext cx="7997554" cy="1679092"/>
            <a:chOff x="0" y="0"/>
            <a:chExt cx="2280220" cy="478734"/>
          </a:xfrm>
        </p:grpSpPr>
        <p:sp>
          <p:nvSpPr>
            <p:cNvPr id="9" name="Freeform 9"/>
            <p:cNvSpPr/>
            <p:nvPr/>
          </p:nvSpPr>
          <p:spPr>
            <a:xfrm>
              <a:off x="0" y="0"/>
              <a:ext cx="2280220" cy="478734"/>
            </a:xfrm>
            <a:custGeom>
              <a:avLst/>
              <a:gdLst/>
              <a:ahLst/>
              <a:cxnLst/>
              <a:rect l="l" t="t" r="r" b="b"/>
              <a:pathLst>
                <a:path w="2280220" h="478734">
                  <a:moveTo>
                    <a:pt x="49370" y="0"/>
                  </a:moveTo>
                  <a:lnTo>
                    <a:pt x="2230850" y="0"/>
                  </a:lnTo>
                  <a:cubicBezTo>
                    <a:pt x="2258116" y="0"/>
                    <a:pt x="2280220" y="22104"/>
                    <a:pt x="2280220" y="49370"/>
                  </a:cubicBezTo>
                  <a:lnTo>
                    <a:pt x="2280220" y="429364"/>
                  </a:lnTo>
                  <a:cubicBezTo>
                    <a:pt x="2280220" y="456630"/>
                    <a:pt x="2258116" y="478734"/>
                    <a:pt x="2230850" y="478734"/>
                  </a:cubicBezTo>
                  <a:lnTo>
                    <a:pt x="49370" y="478734"/>
                  </a:lnTo>
                  <a:cubicBezTo>
                    <a:pt x="22104" y="478734"/>
                    <a:pt x="0" y="456630"/>
                    <a:pt x="0" y="429364"/>
                  </a:cubicBezTo>
                  <a:lnTo>
                    <a:pt x="0" y="49370"/>
                  </a:lnTo>
                  <a:cubicBezTo>
                    <a:pt x="0" y="22104"/>
                    <a:pt x="22104" y="0"/>
                    <a:pt x="49370" y="0"/>
                  </a:cubicBezTo>
                  <a:close/>
                </a:path>
              </a:pathLst>
            </a:custGeom>
            <a:solidFill>
              <a:srgbClr val="FFFFFF"/>
            </a:solidFill>
          </p:spPr>
          <p:txBody>
            <a:bodyPr/>
            <a:lstStyle/>
            <a:p>
              <a:endParaRPr lang="fr-FR"/>
            </a:p>
          </p:txBody>
        </p:sp>
        <p:sp>
          <p:nvSpPr>
            <p:cNvPr id="10" name="TextBox 10"/>
            <p:cNvSpPr txBox="1"/>
            <p:nvPr/>
          </p:nvSpPr>
          <p:spPr>
            <a:xfrm>
              <a:off x="0" y="-66675"/>
              <a:ext cx="2280220" cy="545409"/>
            </a:xfrm>
            <a:prstGeom prst="rect">
              <a:avLst/>
            </a:prstGeom>
          </p:spPr>
          <p:txBody>
            <a:bodyPr lIns="50800" tIns="50800" rIns="50800" bIns="50800" rtlCol="0" anchor="ctr"/>
            <a:lstStyle/>
            <a:p>
              <a:pPr algn="ctr">
                <a:lnSpc>
                  <a:spcPts val="3027"/>
                </a:lnSpc>
              </a:pPr>
              <a:endParaRPr/>
            </a:p>
          </p:txBody>
        </p:sp>
      </p:grpSp>
      <p:grpSp>
        <p:nvGrpSpPr>
          <p:cNvPr id="11" name="Group 11"/>
          <p:cNvGrpSpPr/>
          <p:nvPr/>
        </p:nvGrpSpPr>
        <p:grpSpPr>
          <a:xfrm>
            <a:off x="-1040532" y="930498"/>
            <a:ext cx="9658350" cy="9982200"/>
            <a:chOff x="0" y="0"/>
            <a:chExt cx="2543763" cy="2629057"/>
          </a:xfrm>
        </p:grpSpPr>
        <p:sp>
          <p:nvSpPr>
            <p:cNvPr id="12" name="Freeform 12"/>
            <p:cNvSpPr/>
            <p:nvPr/>
          </p:nvSpPr>
          <p:spPr>
            <a:xfrm>
              <a:off x="0" y="0"/>
              <a:ext cx="2543763" cy="2629057"/>
            </a:xfrm>
            <a:custGeom>
              <a:avLst/>
              <a:gdLst/>
              <a:ahLst/>
              <a:cxnLst/>
              <a:rect l="l" t="t" r="r" b="b"/>
              <a:pathLst>
                <a:path w="2543763" h="2629057">
                  <a:moveTo>
                    <a:pt x="40880" y="0"/>
                  </a:moveTo>
                  <a:lnTo>
                    <a:pt x="2502882" y="0"/>
                  </a:lnTo>
                  <a:cubicBezTo>
                    <a:pt x="2513725" y="0"/>
                    <a:pt x="2524123" y="4307"/>
                    <a:pt x="2531789" y="11974"/>
                  </a:cubicBezTo>
                  <a:cubicBezTo>
                    <a:pt x="2539456" y="19640"/>
                    <a:pt x="2543763" y="30038"/>
                    <a:pt x="2543763" y="40880"/>
                  </a:cubicBezTo>
                  <a:lnTo>
                    <a:pt x="2543763" y="2588176"/>
                  </a:lnTo>
                  <a:cubicBezTo>
                    <a:pt x="2543763" y="2599018"/>
                    <a:pt x="2539456" y="2609416"/>
                    <a:pt x="2531789" y="2617083"/>
                  </a:cubicBezTo>
                  <a:cubicBezTo>
                    <a:pt x="2524123" y="2624750"/>
                    <a:pt x="2513725" y="2629057"/>
                    <a:pt x="2502882" y="2629057"/>
                  </a:cubicBezTo>
                  <a:lnTo>
                    <a:pt x="40880" y="2629057"/>
                  </a:lnTo>
                  <a:cubicBezTo>
                    <a:pt x="30038" y="2629057"/>
                    <a:pt x="19640" y="2624750"/>
                    <a:pt x="11974" y="2617083"/>
                  </a:cubicBezTo>
                  <a:cubicBezTo>
                    <a:pt x="4307" y="2609416"/>
                    <a:pt x="0" y="2599018"/>
                    <a:pt x="0" y="2588176"/>
                  </a:cubicBezTo>
                  <a:lnTo>
                    <a:pt x="0" y="40880"/>
                  </a:lnTo>
                  <a:cubicBezTo>
                    <a:pt x="0" y="30038"/>
                    <a:pt x="4307" y="19640"/>
                    <a:pt x="11974" y="11974"/>
                  </a:cubicBezTo>
                  <a:cubicBezTo>
                    <a:pt x="19640" y="4307"/>
                    <a:pt x="30038" y="0"/>
                    <a:pt x="40880" y="0"/>
                  </a:cubicBezTo>
                  <a:close/>
                </a:path>
              </a:pathLst>
            </a:custGeom>
            <a:solidFill>
              <a:srgbClr val="001A70"/>
            </a:solidFill>
          </p:spPr>
          <p:txBody>
            <a:bodyPr/>
            <a:lstStyle/>
            <a:p>
              <a:endParaRPr lang="fr-FR"/>
            </a:p>
          </p:txBody>
        </p:sp>
        <p:sp>
          <p:nvSpPr>
            <p:cNvPr id="13" name="TextBox 13"/>
            <p:cNvSpPr txBox="1"/>
            <p:nvPr/>
          </p:nvSpPr>
          <p:spPr>
            <a:xfrm>
              <a:off x="0" y="-66675"/>
              <a:ext cx="2543763" cy="2695732"/>
            </a:xfrm>
            <a:prstGeom prst="rect">
              <a:avLst/>
            </a:prstGeom>
          </p:spPr>
          <p:txBody>
            <a:bodyPr lIns="50800" tIns="50800" rIns="50800" bIns="50800" rtlCol="0" anchor="ctr"/>
            <a:lstStyle/>
            <a:p>
              <a:pPr algn="ctr">
                <a:lnSpc>
                  <a:spcPts val="3027"/>
                </a:lnSpc>
              </a:pPr>
              <a:endParaRPr/>
            </a:p>
          </p:txBody>
        </p:sp>
      </p:grpSp>
      <p:grpSp>
        <p:nvGrpSpPr>
          <p:cNvPr id="14" name="Group 14"/>
          <p:cNvGrpSpPr/>
          <p:nvPr/>
        </p:nvGrpSpPr>
        <p:grpSpPr>
          <a:xfrm>
            <a:off x="7778272" y="1783112"/>
            <a:ext cx="1679092" cy="1679092"/>
            <a:chOff x="0" y="0"/>
            <a:chExt cx="812800" cy="812800"/>
          </a:xfrm>
        </p:grpSpPr>
        <p:sp>
          <p:nvSpPr>
            <p:cNvPr id="15" name="Freeform 15"/>
            <p:cNvSpPr/>
            <p:nvPr/>
          </p:nvSpPr>
          <p:spPr>
            <a:xfrm>
              <a:off x="0" y="0"/>
              <a:ext cx="812800" cy="812800"/>
            </a:xfrm>
            <a:custGeom>
              <a:avLst/>
              <a:gdLst/>
              <a:ahLst/>
              <a:cxnLst/>
              <a:rect l="l" t="t" r="r" b="b"/>
              <a:pathLst>
                <a:path w="812800" h="812800">
                  <a:moveTo>
                    <a:pt x="235150" y="0"/>
                  </a:moveTo>
                  <a:lnTo>
                    <a:pt x="577650" y="0"/>
                  </a:lnTo>
                  <a:cubicBezTo>
                    <a:pt x="707520" y="0"/>
                    <a:pt x="812800" y="105280"/>
                    <a:pt x="812800" y="235150"/>
                  </a:cubicBezTo>
                  <a:lnTo>
                    <a:pt x="812800" y="577650"/>
                  </a:lnTo>
                  <a:cubicBezTo>
                    <a:pt x="812800" y="707520"/>
                    <a:pt x="707520" y="812800"/>
                    <a:pt x="577650" y="812800"/>
                  </a:cubicBezTo>
                  <a:lnTo>
                    <a:pt x="235150" y="812800"/>
                  </a:lnTo>
                  <a:cubicBezTo>
                    <a:pt x="105280" y="812800"/>
                    <a:pt x="0" y="707520"/>
                    <a:pt x="0" y="577650"/>
                  </a:cubicBezTo>
                  <a:lnTo>
                    <a:pt x="0" y="235150"/>
                  </a:lnTo>
                  <a:cubicBezTo>
                    <a:pt x="0" y="105280"/>
                    <a:pt x="105280" y="0"/>
                    <a:pt x="235150" y="0"/>
                  </a:cubicBezTo>
                  <a:close/>
                </a:path>
              </a:pathLst>
            </a:custGeom>
            <a:solidFill>
              <a:srgbClr val="FFFFFF"/>
            </a:solidFill>
          </p:spPr>
          <p:txBody>
            <a:bodyPr/>
            <a:lstStyle/>
            <a:p>
              <a:endParaRPr lang="fr-FR"/>
            </a:p>
          </p:txBody>
        </p:sp>
        <p:sp>
          <p:nvSpPr>
            <p:cNvPr id="16" name="TextBox 16"/>
            <p:cNvSpPr txBox="1"/>
            <p:nvPr/>
          </p:nvSpPr>
          <p:spPr>
            <a:xfrm>
              <a:off x="0" y="-66675"/>
              <a:ext cx="812800" cy="879475"/>
            </a:xfrm>
            <a:prstGeom prst="rect">
              <a:avLst/>
            </a:prstGeom>
          </p:spPr>
          <p:txBody>
            <a:bodyPr lIns="50800" tIns="50800" rIns="50800" bIns="50800" rtlCol="0" anchor="ctr"/>
            <a:lstStyle/>
            <a:p>
              <a:pPr algn="ctr">
                <a:lnSpc>
                  <a:spcPts val="3027"/>
                </a:lnSpc>
              </a:pPr>
              <a:endParaRPr/>
            </a:p>
          </p:txBody>
        </p:sp>
      </p:grpSp>
      <p:grpSp>
        <p:nvGrpSpPr>
          <p:cNvPr id="17" name="Group 17"/>
          <p:cNvGrpSpPr/>
          <p:nvPr/>
        </p:nvGrpSpPr>
        <p:grpSpPr>
          <a:xfrm>
            <a:off x="7778272" y="3885919"/>
            <a:ext cx="1679092" cy="1679092"/>
            <a:chOff x="0" y="0"/>
            <a:chExt cx="812800" cy="812800"/>
          </a:xfrm>
        </p:grpSpPr>
        <p:sp>
          <p:nvSpPr>
            <p:cNvPr id="18" name="Freeform 18"/>
            <p:cNvSpPr/>
            <p:nvPr/>
          </p:nvSpPr>
          <p:spPr>
            <a:xfrm>
              <a:off x="0" y="0"/>
              <a:ext cx="812800" cy="812800"/>
            </a:xfrm>
            <a:custGeom>
              <a:avLst/>
              <a:gdLst/>
              <a:ahLst/>
              <a:cxnLst/>
              <a:rect l="l" t="t" r="r" b="b"/>
              <a:pathLst>
                <a:path w="812800" h="812800">
                  <a:moveTo>
                    <a:pt x="235150" y="0"/>
                  </a:moveTo>
                  <a:lnTo>
                    <a:pt x="577650" y="0"/>
                  </a:lnTo>
                  <a:cubicBezTo>
                    <a:pt x="707520" y="0"/>
                    <a:pt x="812800" y="105280"/>
                    <a:pt x="812800" y="235150"/>
                  </a:cubicBezTo>
                  <a:lnTo>
                    <a:pt x="812800" y="577650"/>
                  </a:lnTo>
                  <a:cubicBezTo>
                    <a:pt x="812800" y="707520"/>
                    <a:pt x="707520" y="812800"/>
                    <a:pt x="577650" y="812800"/>
                  </a:cubicBezTo>
                  <a:lnTo>
                    <a:pt x="235150" y="812800"/>
                  </a:lnTo>
                  <a:cubicBezTo>
                    <a:pt x="105280" y="812800"/>
                    <a:pt x="0" y="707520"/>
                    <a:pt x="0" y="577650"/>
                  </a:cubicBezTo>
                  <a:lnTo>
                    <a:pt x="0" y="235150"/>
                  </a:lnTo>
                  <a:cubicBezTo>
                    <a:pt x="0" y="105280"/>
                    <a:pt x="105280" y="0"/>
                    <a:pt x="235150" y="0"/>
                  </a:cubicBezTo>
                  <a:close/>
                </a:path>
              </a:pathLst>
            </a:custGeom>
            <a:solidFill>
              <a:srgbClr val="FFFFFF"/>
            </a:solidFill>
          </p:spPr>
          <p:txBody>
            <a:bodyPr/>
            <a:lstStyle/>
            <a:p>
              <a:endParaRPr lang="fr-FR"/>
            </a:p>
          </p:txBody>
        </p:sp>
        <p:sp>
          <p:nvSpPr>
            <p:cNvPr id="19" name="TextBox 19"/>
            <p:cNvSpPr txBox="1"/>
            <p:nvPr/>
          </p:nvSpPr>
          <p:spPr>
            <a:xfrm>
              <a:off x="0" y="-66675"/>
              <a:ext cx="812800" cy="879475"/>
            </a:xfrm>
            <a:prstGeom prst="rect">
              <a:avLst/>
            </a:prstGeom>
          </p:spPr>
          <p:txBody>
            <a:bodyPr lIns="50800" tIns="50800" rIns="50800" bIns="50800" rtlCol="0" anchor="ctr"/>
            <a:lstStyle/>
            <a:p>
              <a:pPr algn="ctr">
                <a:lnSpc>
                  <a:spcPts val="3027"/>
                </a:lnSpc>
              </a:pPr>
              <a:endParaRPr/>
            </a:p>
          </p:txBody>
        </p:sp>
      </p:grpSp>
      <p:grpSp>
        <p:nvGrpSpPr>
          <p:cNvPr id="20" name="Group 20"/>
          <p:cNvGrpSpPr/>
          <p:nvPr/>
        </p:nvGrpSpPr>
        <p:grpSpPr>
          <a:xfrm>
            <a:off x="7778272" y="5988727"/>
            <a:ext cx="1679092" cy="1679092"/>
            <a:chOff x="0" y="0"/>
            <a:chExt cx="812800" cy="812800"/>
          </a:xfrm>
        </p:grpSpPr>
        <p:sp>
          <p:nvSpPr>
            <p:cNvPr id="21" name="Freeform 21"/>
            <p:cNvSpPr/>
            <p:nvPr/>
          </p:nvSpPr>
          <p:spPr>
            <a:xfrm>
              <a:off x="0" y="0"/>
              <a:ext cx="812800" cy="812800"/>
            </a:xfrm>
            <a:custGeom>
              <a:avLst/>
              <a:gdLst/>
              <a:ahLst/>
              <a:cxnLst/>
              <a:rect l="l" t="t" r="r" b="b"/>
              <a:pathLst>
                <a:path w="812800" h="812800">
                  <a:moveTo>
                    <a:pt x="235150" y="0"/>
                  </a:moveTo>
                  <a:lnTo>
                    <a:pt x="577650" y="0"/>
                  </a:lnTo>
                  <a:cubicBezTo>
                    <a:pt x="707520" y="0"/>
                    <a:pt x="812800" y="105280"/>
                    <a:pt x="812800" y="235150"/>
                  </a:cubicBezTo>
                  <a:lnTo>
                    <a:pt x="812800" y="577650"/>
                  </a:lnTo>
                  <a:cubicBezTo>
                    <a:pt x="812800" y="707520"/>
                    <a:pt x="707520" y="812800"/>
                    <a:pt x="577650" y="812800"/>
                  </a:cubicBezTo>
                  <a:lnTo>
                    <a:pt x="235150" y="812800"/>
                  </a:lnTo>
                  <a:cubicBezTo>
                    <a:pt x="105280" y="812800"/>
                    <a:pt x="0" y="707520"/>
                    <a:pt x="0" y="577650"/>
                  </a:cubicBezTo>
                  <a:lnTo>
                    <a:pt x="0" y="235150"/>
                  </a:lnTo>
                  <a:cubicBezTo>
                    <a:pt x="0" y="105280"/>
                    <a:pt x="105280" y="0"/>
                    <a:pt x="235150" y="0"/>
                  </a:cubicBezTo>
                  <a:close/>
                </a:path>
              </a:pathLst>
            </a:custGeom>
            <a:solidFill>
              <a:srgbClr val="FFFFFF"/>
            </a:solidFill>
          </p:spPr>
          <p:txBody>
            <a:bodyPr/>
            <a:lstStyle/>
            <a:p>
              <a:endParaRPr lang="fr-FR"/>
            </a:p>
          </p:txBody>
        </p:sp>
        <p:sp>
          <p:nvSpPr>
            <p:cNvPr id="22" name="TextBox 22"/>
            <p:cNvSpPr txBox="1"/>
            <p:nvPr/>
          </p:nvSpPr>
          <p:spPr>
            <a:xfrm>
              <a:off x="0" y="-66675"/>
              <a:ext cx="812800" cy="879475"/>
            </a:xfrm>
            <a:prstGeom prst="rect">
              <a:avLst/>
            </a:prstGeom>
          </p:spPr>
          <p:txBody>
            <a:bodyPr lIns="50800" tIns="50800" rIns="50800" bIns="50800" rtlCol="0" anchor="ctr"/>
            <a:lstStyle/>
            <a:p>
              <a:pPr algn="ctr">
                <a:lnSpc>
                  <a:spcPts val="3027"/>
                </a:lnSpc>
              </a:pPr>
              <a:endParaRPr/>
            </a:p>
          </p:txBody>
        </p:sp>
      </p:grpSp>
      <p:grpSp>
        <p:nvGrpSpPr>
          <p:cNvPr id="23" name="Group 23"/>
          <p:cNvGrpSpPr/>
          <p:nvPr/>
        </p:nvGrpSpPr>
        <p:grpSpPr>
          <a:xfrm>
            <a:off x="9712935" y="5988727"/>
            <a:ext cx="7997554" cy="1679092"/>
            <a:chOff x="0" y="0"/>
            <a:chExt cx="2280220" cy="478734"/>
          </a:xfrm>
        </p:grpSpPr>
        <p:sp>
          <p:nvSpPr>
            <p:cNvPr id="24" name="Freeform 24"/>
            <p:cNvSpPr/>
            <p:nvPr/>
          </p:nvSpPr>
          <p:spPr>
            <a:xfrm>
              <a:off x="0" y="0"/>
              <a:ext cx="2280220" cy="478734"/>
            </a:xfrm>
            <a:custGeom>
              <a:avLst/>
              <a:gdLst/>
              <a:ahLst/>
              <a:cxnLst/>
              <a:rect l="l" t="t" r="r" b="b"/>
              <a:pathLst>
                <a:path w="2280220" h="478734">
                  <a:moveTo>
                    <a:pt x="49370" y="0"/>
                  </a:moveTo>
                  <a:lnTo>
                    <a:pt x="2230850" y="0"/>
                  </a:lnTo>
                  <a:cubicBezTo>
                    <a:pt x="2258116" y="0"/>
                    <a:pt x="2280220" y="22104"/>
                    <a:pt x="2280220" y="49370"/>
                  </a:cubicBezTo>
                  <a:lnTo>
                    <a:pt x="2280220" y="429364"/>
                  </a:lnTo>
                  <a:cubicBezTo>
                    <a:pt x="2280220" y="456630"/>
                    <a:pt x="2258116" y="478734"/>
                    <a:pt x="2230850" y="478734"/>
                  </a:cubicBezTo>
                  <a:lnTo>
                    <a:pt x="49370" y="478734"/>
                  </a:lnTo>
                  <a:cubicBezTo>
                    <a:pt x="22104" y="478734"/>
                    <a:pt x="0" y="456630"/>
                    <a:pt x="0" y="429364"/>
                  </a:cubicBezTo>
                  <a:lnTo>
                    <a:pt x="0" y="49370"/>
                  </a:lnTo>
                  <a:cubicBezTo>
                    <a:pt x="0" y="22104"/>
                    <a:pt x="22104" y="0"/>
                    <a:pt x="49370" y="0"/>
                  </a:cubicBezTo>
                  <a:close/>
                </a:path>
              </a:pathLst>
            </a:custGeom>
            <a:solidFill>
              <a:srgbClr val="FFFFFF"/>
            </a:solidFill>
          </p:spPr>
          <p:txBody>
            <a:bodyPr/>
            <a:lstStyle/>
            <a:p>
              <a:endParaRPr lang="fr-FR"/>
            </a:p>
          </p:txBody>
        </p:sp>
        <p:sp>
          <p:nvSpPr>
            <p:cNvPr id="25" name="TextBox 25"/>
            <p:cNvSpPr txBox="1"/>
            <p:nvPr/>
          </p:nvSpPr>
          <p:spPr>
            <a:xfrm>
              <a:off x="0" y="-66675"/>
              <a:ext cx="2280220" cy="545409"/>
            </a:xfrm>
            <a:prstGeom prst="rect">
              <a:avLst/>
            </a:prstGeom>
          </p:spPr>
          <p:txBody>
            <a:bodyPr lIns="50800" tIns="50800" rIns="50800" bIns="50800" rtlCol="0" anchor="ctr"/>
            <a:lstStyle/>
            <a:p>
              <a:pPr algn="ctr">
                <a:lnSpc>
                  <a:spcPts val="3027"/>
                </a:lnSpc>
              </a:pPr>
              <a:endParaRPr/>
            </a:p>
          </p:txBody>
        </p:sp>
      </p:grpSp>
      <p:grpSp>
        <p:nvGrpSpPr>
          <p:cNvPr id="26" name="Group 26"/>
          <p:cNvGrpSpPr/>
          <p:nvPr/>
        </p:nvGrpSpPr>
        <p:grpSpPr>
          <a:xfrm>
            <a:off x="9712935" y="8048818"/>
            <a:ext cx="7997554" cy="1888642"/>
            <a:chOff x="0" y="0"/>
            <a:chExt cx="2280220" cy="538479"/>
          </a:xfrm>
        </p:grpSpPr>
        <p:sp>
          <p:nvSpPr>
            <p:cNvPr id="27" name="Freeform 27"/>
            <p:cNvSpPr/>
            <p:nvPr/>
          </p:nvSpPr>
          <p:spPr>
            <a:xfrm>
              <a:off x="0" y="0"/>
              <a:ext cx="2280220" cy="538479"/>
            </a:xfrm>
            <a:custGeom>
              <a:avLst/>
              <a:gdLst/>
              <a:ahLst/>
              <a:cxnLst/>
              <a:rect l="l" t="t" r="r" b="b"/>
              <a:pathLst>
                <a:path w="2280220" h="538479">
                  <a:moveTo>
                    <a:pt x="49370" y="0"/>
                  </a:moveTo>
                  <a:lnTo>
                    <a:pt x="2230850" y="0"/>
                  </a:lnTo>
                  <a:cubicBezTo>
                    <a:pt x="2258116" y="0"/>
                    <a:pt x="2280220" y="22104"/>
                    <a:pt x="2280220" y="49370"/>
                  </a:cubicBezTo>
                  <a:lnTo>
                    <a:pt x="2280220" y="489110"/>
                  </a:lnTo>
                  <a:cubicBezTo>
                    <a:pt x="2280220" y="516376"/>
                    <a:pt x="2258116" y="538479"/>
                    <a:pt x="2230850" y="538479"/>
                  </a:cubicBezTo>
                  <a:lnTo>
                    <a:pt x="49370" y="538479"/>
                  </a:lnTo>
                  <a:cubicBezTo>
                    <a:pt x="22104" y="538479"/>
                    <a:pt x="0" y="516376"/>
                    <a:pt x="0" y="489110"/>
                  </a:cubicBezTo>
                  <a:lnTo>
                    <a:pt x="0" y="49370"/>
                  </a:lnTo>
                  <a:cubicBezTo>
                    <a:pt x="0" y="22104"/>
                    <a:pt x="22104" y="0"/>
                    <a:pt x="49370" y="0"/>
                  </a:cubicBezTo>
                  <a:close/>
                </a:path>
              </a:pathLst>
            </a:custGeom>
            <a:solidFill>
              <a:srgbClr val="FFFFFF"/>
            </a:solidFill>
          </p:spPr>
          <p:txBody>
            <a:bodyPr/>
            <a:lstStyle/>
            <a:p>
              <a:endParaRPr lang="fr-FR"/>
            </a:p>
          </p:txBody>
        </p:sp>
        <p:sp>
          <p:nvSpPr>
            <p:cNvPr id="28" name="TextBox 28"/>
            <p:cNvSpPr txBox="1"/>
            <p:nvPr/>
          </p:nvSpPr>
          <p:spPr>
            <a:xfrm>
              <a:off x="0" y="-66675"/>
              <a:ext cx="2280220" cy="605154"/>
            </a:xfrm>
            <a:prstGeom prst="rect">
              <a:avLst/>
            </a:prstGeom>
          </p:spPr>
          <p:txBody>
            <a:bodyPr lIns="50800" tIns="50800" rIns="50800" bIns="50800" rtlCol="0" anchor="ctr"/>
            <a:lstStyle/>
            <a:p>
              <a:pPr algn="ctr">
                <a:lnSpc>
                  <a:spcPts val="3027"/>
                </a:lnSpc>
              </a:pPr>
              <a:endParaRPr/>
            </a:p>
          </p:txBody>
        </p:sp>
      </p:grpSp>
      <p:sp>
        <p:nvSpPr>
          <p:cNvPr id="29" name="Freeform 29"/>
          <p:cNvSpPr/>
          <p:nvPr/>
        </p:nvSpPr>
        <p:spPr>
          <a:xfrm>
            <a:off x="2399497" y="5921598"/>
            <a:ext cx="3500457" cy="3500457"/>
          </a:xfrm>
          <a:custGeom>
            <a:avLst/>
            <a:gdLst/>
            <a:ahLst/>
            <a:cxnLst/>
            <a:rect l="l" t="t" r="r" b="b"/>
            <a:pathLst>
              <a:path w="3500457" h="3500457">
                <a:moveTo>
                  <a:pt x="0" y="0"/>
                </a:moveTo>
                <a:lnTo>
                  <a:pt x="3500457" y="0"/>
                </a:lnTo>
                <a:lnTo>
                  <a:pt x="3500457" y="3500456"/>
                </a:lnTo>
                <a:lnTo>
                  <a:pt x="0" y="3500456"/>
                </a:lnTo>
                <a:lnTo>
                  <a:pt x="0" y="0"/>
                </a:lnTo>
                <a:close/>
              </a:path>
            </a:pathLst>
          </a:custGeom>
          <a:blipFill>
            <a:blip r:embed="rId3"/>
            <a:stretch>
              <a:fillRect/>
            </a:stretch>
          </a:blipFill>
        </p:spPr>
        <p:txBody>
          <a:bodyPr/>
          <a:lstStyle/>
          <a:p>
            <a:endParaRPr lang="fr-FR"/>
          </a:p>
        </p:txBody>
      </p:sp>
      <p:sp>
        <p:nvSpPr>
          <p:cNvPr id="30" name="TextBox 30"/>
          <p:cNvSpPr txBox="1"/>
          <p:nvPr/>
        </p:nvSpPr>
        <p:spPr>
          <a:xfrm>
            <a:off x="8341208" y="2195383"/>
            <a:ext cx="553221" cy="768826"/>
          </a:xfrm>
          <a:prstGeom prst="rect">
            <a:avLst/>
          </a:prstGeom>
        </p:spPr>
        <p:txBody>
          <a:bodyPr lIns="0" tIns="0" rIns="0" bIns="0" rtlCol="0" anchor="t">
            <a:spAutoFit/>
          </a:bodyPr>
          <a:lstStyle/>
          <a:p>
            <a:pPr>
              <a:lnSpc>
                <a:spcPts val="6314"/>
              </a:lnSpc>
            </a:pPr>
            <a:r>
              <a:rPr lang="en-US" sz="4510">
                <a:solidFill>
                  <a:srgbClr val="FF861D"/>
                </a:solidFill>
                <a:latin typeface="Open Sauce Heavy"/>
              </a:rPr>
              <a:t>1.</a:t>
            </a:r>
          </a:p>
        </p:txBody>
      </p:sp>
      <p:sp>
        <p:nvSpPr>
          <p:cNvPr id="31" name="TextBox 31"/>
          <p:cNvSpPr txBox="1"/>
          <p:nvPr/>
        </p:nvSpPr>
        <p:spPr>
          <a:xfrm>
            <a:off x="8341208" y="4318487"/>
            <a:ext cx="553221" cy="768826"/>
          </a:xfrm>
          <a:prstGeom prst="rect">
            <a:avLst/>
          </a:prstGeom>
        </p:spPr>
        <p:txBody>
          <a:bodyPr lIns="0" tIns="0" rIns="0" bIns="0" rtlCol="0" anchor="t">
            <a:spAutoFit/>
          </a:bodyPr>
          <a:lstStyle/>
          <a:p>
            <a:pPr>
              <a:lnSpc>
                <a:spcPts val="6314"/>
              </a:lnSpc>
            </a:pPr>
            <a:r>
              <a:rPr lang="en-US" sz="4510">
                <a:solidFill>
                  <a:srgbClr val="FF861D"/>
                </a:solidFill>
                <a:latin typeface="Open Sauce Heavy"/>
              </a:rPr>
              <a:t>2.</a:t>
            </a:r>
          </a:p>
        </p:txBody>
      </p:sp>
      <p:sp>
        <p:nvSpPr>
          <p:cNvPr id="32" name="TextBox 32"/>
          <p:cNvSpPr txBox="1"/>
          <p:nvPr/>
        </p:nvSpPr>
        <p:spPr>
          <a:xfrm>
            <a:off x="1568929" y="1068714"/>
            <a:ext cx="5161593" cy="4634580"/>
          </a:xfrm>
          <a:prstGeom prst="rect">
            <a:avLst/>
          </a:prstGeom>
        </p:spPr>
        <p:txBody>
          <a:bodyPr lIns="0" tIns="0" rIns="0" bIns="0" rtlCol="0" anchor="t">
            <a:spAutoFit/>
          </a:bodyPr>
          <a:lstStyle/>
          <a:p>
            <a:pPr algn="ctr">
              <a:lnSpc>
                <a:spcPts val="9150"/>
              </a:lnSpc>
            </a:pPr>
            <a:r>
              <a:rPr lang="en-US" sz="6536">
                <a:solidFill>
                  <a:srgbClr val="FFFFFF"/>
                </a:solidFill>
                <a:latin typeface="Liberation Sans Bold"/>
              </a:rPr>
              <a:t>TRADE SECRETS DIRECTIVE IN EUROPE</a:t>
            </a:r>
          </a:p>
        </p:txBody>
      </p:sp>
      <p:sp>
        <p:nvSpPr>
          <p:cNvPr id="33" name="TextBox 33"/>
          <p:cNvSpPr txBox="1"/>
          <p:nvPr/>
        </p:nvSpPr>
        <p:spPr>
          <a:xfrm>
            <a:off x="8341208" y="6400997"/>
            <a:ext cx="553221" cy="768826"/>
          </a:xfrm>
          <a:prstGeom prst="rect">
            <a:avLst/>
          </a:prstGeom>
        </p:spPr>
        <p:txBody>
          <a:bodyPr lIns="0" tIns="0" rIns="0" bIns="0" rtlCol="0" anchor="t">
            <a:spAutoFit/>
          </a:bodyPr>
          <a:lstStyle/>
          <a:p>
            <a:pPr>
              <a:lnSpc>
                <a:spcPts val="6314"/>
              </a:lnSpc>
            </a:pPr>
            <a:r>
              <a:rPr lang="en-US" sz="4510">
                <a:solidFill>
                  <a:srgbClr val="FF861D"/>
                </a:solidFill>
                <a:latin typeface="Open Sauce Heavy"/>
              </a:rPr>
              <a:t>3.</a:t>
            </a:r>
          </a:p>
        </p:txBody>
      </p:sp>
      <p:sp>
        <p:nvSpPr>
          <p:cNvPr id="34" name="TextBox 34"/>
          <p:cNvSpPr txBox="1"/>
          <p:nvPr/>
        </p:nvSpPr>
        <p:spPr>
          <a:xfrm>
            <a:off x="129730" y="9775535"/>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35" name="TextBox 35"/>
          <p:cNvSpPr txBox="1"/>
          <p:nvPr/>
        </p:nvSpPr>
        <p:spPr>
          <a:xfrm>
            <a:off x="9939331" y="2015598"/>
            <a:ext cx="7546365" cy="1128396"/>
          </a:xfrm>
          <a:prstGeom prst="rect">
            <a:avLst/>
          </a:prstGeom>
        </p:spPr>
        <p:txBody>
          <a:bodyPr lIns="0" tIns="0" rIns="0" bIns="0" rtlCol="0" anchor="t">
            <a:spAutoFit/>
          </a:bodyPr>
          <a:lstStyle/>
          <a:p>
            <a:pPr algn="ctr">
              <a:lnSpc>
                <a:spcPts val="4479"/>
              </a:lnSpc>
              <a:spcBef>
                <a:spcPct val="0"/>
              </a:spcBef>
            </a:pPr>
            <a:r>
              <a:rPr lang="en-US" sz="3199">
                <a:solidFill>
                  <a:srgbClr val="001A70"/>
                </a:solidFill>
                <a:latin typeface="Liberation Sans Bold"/>
              </a:rPr>
              <a:t>Directive adopted in 2016, transposed into national laws (French law in 2018)</a:t>
            </a:r>
          </a:p>
        </p:txBody>
      </p:sp>
      <p:sp>
        <p:nvSpPr>
          <p:cNvPr id="36" name="TextBox 36"/>
          <p:cNvSpPr txBox="1"/>
          <p:nvPr/>
        </p:nvSpPr>
        <p:spPr>
          <a:xfrm>
            <a:off x="9937726" y="3931375"/>
            <a:ext cx="7546365" cy="1562101"/>
          </a:xfrm>
          <a:prstGeom prst="rect">
            <a:avLst/>
          </a:prstGeom>
        </p:spPr>
        <p:txBody>
          <a:bodyPr lIns="0" tIns="0" rIns="0" bIns="0" rtlCol="0" anchor="t">
            <a:spAutoFit/>
          </a:bodyPr>
          <a:lstStyle/>
          <a:p>
            <a:pPr algn="ctr">
              <a:lnSpc>
                <a:spcPts val="4199"/>
              </a:lnSpc>
              <a:spcBef>
                <a:spcPct val="0"/>
              </a:spcBef>
            </a:pPr>
            <a:r>
              <a:rPr lang="en-US" sz="2999">
                <a:solidFill>
                  <a:srgbClr val="001A70"/>
                </a:solidFill>
                <a:latin typeface="Liberation Sans Bold"/>
              </a:rPr>
              <a:t>All business secrets within the scope of the law are protected against unlawful acquisition, use or disclosure</a:t>
            </a:r>
          </a:p>
        </p:txBody>
      </p:sp>
      <p:sp>
        <p:nvSpPr>
          <p:cNvPr id="37" name="TextBox 37"/>
          <p:cNvSpPr txBox="1"/>
          <p:nvPr/>
        </p:nvSpPr>
        <p:spPr>
          <a:xfrm>
            <a:off x="9939331" y="6221212"/>
            <a:ext cx="7546365" cy="1128396"/>
          </a:xfrm>
          <a:prstGeom prst="rect">
            <a:avLst/>
          </a:prstGeom>
        </p:spPr>
        <p:txBody>
          <a:bodyPr lIns="0" tIns="0" rIns="0" bIns="0" rtlCol="0" anchor="t">
            <a:spAutoFit/>
          </a:bodyPr>
          <a:lstStyle/>
          <a:p>
            <a:pPr algn="ctr">
              <a:lnSpc>
                <a:spcPts val="4479"/>
              </a:lnSpc>
              <a:spcBef>
                <a:spcPct val="0"/>
              </a:spcBef>
            </a:pPr>
            <a:r>
              <a:rPr lang="en-US" sz="3199">
                <a:solidFill>
                  <a:srgbClr val="001A70"/>
                </a:solidFill>
                <a:latin typeface="Liberation Sans Bold"/>
              </a:rPr>
              <a:t>Disrespect of business secrecy gives rise to civil liability and penalties</a:t>
            </a:r>
          </a:p>
        </p:txBody>
      </p:sp>
      <p:sp>
        <p:nvSpPr>
          <p:cNvPr id="38" name="TextBox 38"/>
          <p:cNvSpPr txBox="1"/>
          <p:nvPr/>
        </p:nvSpPr>
        <p:spPr>
          <a:xfrm>
            <a:off x="9939331" y="8008254"/>
            <a:ext cx="7547970" cy="1903096"/>
          </a:xfrm>
          <a:prstGeom prst="rect">
            <a:avLst/>
          </a:prstGeom>
        </p:spPr>
        <p:txBody>
          <a:bodyPr lIns="0" tIns="0" rIns="0" bIns="0" rtlCol="0" anchor="t">
            <a:spAutoFit/>
          </a:bodyPr>
          <a:lstStyle/>
          <a:p>
            <a:pPr algn="ctr">
              <a:lnSpc>
                <a:spcPts val="3779"/>
              </a:lnSpc>
              <a:spcBef>
                <a:spcPct val="0"/>
              </a:spcBef>
            </a:pPr>
            <a:r>
              <a:rPr lang="en-US" sz="2699">
                <a:solidFill>
                  <a:srgbClr val="001A70"/>
                </a:solidFill>
                <a:latin typeface="Liberation Sans Bold"/>
              </a:rPr>
              <a:t>The judge will take into account the negative economic consequences of the breach of business secrecy, moral prejudice, the profits made by the infringer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49882" y="595570"/>
            <a:ext cx="11275445" cy="1882587"/>
            <a:chOff x="0" y="0"/>
            <a:chExt cx="15033927" cy="2510116"/>
          </a:xfrm>
        </p:grpSpPr>
        <p:sp>
          <p:nvSpPr>
            <p:cNvPr id="3" name="Freeform 3"/>
            <p:cNvSpPr/>
            <p:nvPr/>
          </p:nvSpPr>
          <p:spPr>
            <a:xfrm flipH="1" flipV="1">
              <a:off x="0" y="0"/>
              <a:ext cx="15033927" cy="2510116"/>
            </a:xfrm>
            <a:custGeom>
              <a:avLst/>
              <a:gdLst/>
              <a:ahLst/>
              <a:cxnLst/>
              <a:rect l="l" t="t" r="r" b="b"/>
              <a:pathLst>
                <a:path w="15033927" h="2510116">
                  <a:moveTo>
                    <a:pt x="15033927" y="2510116"/>
                  </a:moveTo>
                  <a:lnTo>
                    <a:pt x="0" y="2510116"/>
                  </a:lnTo>
                  <a:lnTo>
                    <a:pt x="0" y="0"/>
                  </a:lnTo>
                  <a:lnTo>
                    <a:pt x="15033927" y="0"/>
                  </a:lnTo>
                  <a:lnTo>
                    <a:pt x="15033927" y="2510116"/>
                  </a:lnTo>
                  <a:close/>
                </a:path>
              </a:pathLst>
            </a:custGeom>
            <a:blipFill>
              <a:blip r:embed="rId2">
                <a:extLst>
                  <a:ext uri="{96DAC541-7B7A-43D3-8B79-37D633B846F1}">
                    <asvg:svgBlip xmlns:asvg="http://schemas.microsoft.com/office/drawing/2016/SVG/main" r:embed="rId3"/>
                  </a:ext>
                </a:extLst>
              </a:blip>
              <a:stretch>
                <a:fillRect t="-535" b="-535"/>
              </a:stretch>
            </a:blipFill>
          </p:spPr>
          <p:txBody>
            <a:bodyPr/>
            <a:lstStyle/>
            <a:p>
              <a:endParaRPr lang="fr-FR"/>
            </a:p>
          </p:txBody>
        </p:sp>
        <p:sp>
          <p:nvSpPr>
            <p:cNvPr id="4" name="TextBox 4"/>
            <p:cNvSpPr txBox="1"/>
            <p:nvPr/>
          </p:nvSpPr>
          <p:spPr>
            <a:xfrm>
              <a:off x="539547" y="210483"/>
              <a:ext cx="13234091" cy="2060575"/>
            </a:xfrm>
            <a:prstGeom prst="rect">
              <a:avLst/>
            </a:prstGeom>
          </p:spPr>
          <p:txBody>
            <a:bodyPr lIns="0" tIns="0" rIns="0" bIns="0" rtlCol="0" anchor="t">
              <a:spAutoFit/>
            </a:bodyPr>
            <a:lstStyle/>
            <a:p>
              <a:pPr>
                <a:lnSpc>
                  <a:spcPts val="6033"/>
                </a:lnSpc>
              </a:pPr>
              <a:r>
                <a:rPr lang="en-US" sz="5028">
                  <a:solidFill>
                    <a:srgbClr val="FFFFFF"/>
                  </a:solidFill>
                  <a:latin typeface="Liberation Sans Bold"/>
                </a:rPr>
                <a:t>EMPLOYEE’S INVENTIONS AND CREATIONS</a:t>
              </a:r>
            </a:p>
          </p:txBody>
        </p:sp>
      </p:grpSp>
      <p:sp>
        <p:nvSpPr>
          <p:cNvPr id="5" name="Freeform 5"/>
          <p:cNvSpPr/>
          <p:nvPr/>
        </p:nvSpPr>
        <p:spPr>
          <a:xfrm>
            <a:off x="759643" y="173631"/>
            <a:ext cx="2640739" cy="2640739"/>
          </a:xfrm>
          <a:custGeom>
            <a:avLst/>
            <a:gdLst/>
            <a:ahLst/>
            <a:cxnLst/>
            <a:rect l="l" t="t" r="r" b="b"/>
            <a:pathLst>
              <a:path w="2640739" h="2640739">
                <a:moveTo>
                  <a:pt x="0" y="0"/>
                </a:moveTo>
                <a:lnTo>
                  <a:pt x="2640739" y="0"/>
                </a:lnTo>
                <a:lnTo>
                  <a:pt x="2640739" y="2640739"/>
                </a:lnTo>
                <a:lnTo>
                  <a:pt x="0" y="2640739"/>
                </a:lnTo>
                <a:lnTo>
                  <a:pt x="0" y="0"/>
                </a:lnTo>
                <a:close/>
              </a:path>
            </a:pathLst>
          </a:custGeom>
          <a:blipFill>
            <a:blip r:embed="rId4"/>
            <a:stretch>
              <a:fillRect/>
            </a:stretch>
          </a:blipFill>
        </p:spPr>
        <p:txBody>
          <a:bodyPr/>
          <a:lstStyle/>
          <a:p>
            <a:endParaRPr lang="fr-FR"/>
          </a:p>
        </p:txBody>
      </p:sp>
      <p:grpSp>
        <p:nvGrpSpPr>
          <p:cNvPr id="6" name="Group 6"/>
          <p:cNvGrpSpPr/>
          <p:nvPr/>
        </p:nvGrpSpPr>
        <p:grpSpPr>
          <a:xfrm>
            <a:off x="702303" y="6799145"/>
            <a:ext cx="3256660" cy="832535"/>
            <a:chOff x="0" y="0"/>
            <a:chExt cx="2945064" cy="752878"/>
          </a:xfrm>
        </p:grpSpPr>
        <p:sp>
          <p:nvSpPr>
            <p:cNvPr id="7" name="Freeform 7"/>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86EAE9"/>
            </a:solidFill>
          </p:spPr>
          <p:txBody>
            <a:bodyPr/>
            <a:lstStyle/>
            <a:p>
              <a:endParaRPr lang="fr-FR"/>
            </a:p>
          </p:txBody>
        </p:sp>
      </p:grpSp>
      <p:grpSp>
        <p:nvGrpSpPr>
          <p:cNvPr id="8" name="Group 8"/>
          <p:cNvGrpSpPr/>
          <p:nvPr/>
        </p:nvGrpSpPr>
        <p:grpSpPr>
          <a:xfrm rot="5400000">
            <a:off x="5174366" y="7698160"/>
            <a:ext cx="1293286" cy="327793"/>
            <a:chOff x="0" y="0"/>
            <a:chExt cx="2004282" cy="508000"/>
          </a:xfrm>
        </p:grpSpPr>
        <p:sp>
          <p:nvSpPr>
            <p:cNvPr id="9" name="Freeform 9"/>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fr-FR"/>
            </a:p>
          </p:txBody>
        </p:sp>
        <p:sp>
          <p:nvSpPr>
            <p:cNvPr id="10" name="Freeform 10"/>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7C9EF"/>
            </a:solidFill>
          </p:spPr>
          <p:txBody>
            <a:bodyPr/>
            <a:lstStyle/>
            <a:p>
              <a:endParaRPr lang="fr-FR"/>
            </a:p>
          </p:txBody>
        </p:sp>
      </p:grpSp>
      <p:grpSp>
        <p:nvGrpSpPr>
          <p:cNvPr id="11" name="Group 11"/>
          <p:cNvGrpSpPr/>
          <p:nvPr/>
        </p:nvGrpSpPr>
        <p:grpSpPr>
          <a:xfrm>
            <a:off x="4192679" y="6799145"/>
            <a:ext cx="3256660" cy="832535"/>
            <a:chOff x="0" y="0"/>
            <a:chExt cx="2945064" cy="752878"/>
          </a:xfrm>
        </p:grpSpPr>
        <p:sp>
          <p:nvSpPr>
            <p:cNvPr id="12" name="Freeform 12"/>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3EDAD8"/>
            </a:solidFill>
          </p:spPr>
          <p:txBody>
            <a:bodyPr/>
            <a:lstStyle/>
            <a:p>
              <a:endParaRPr lang="fr-FR"/>
            </a:p>
          </p:txBody>
        </p:sp>
      </p:grpSp>
      <p:grpSp>
        <p:nvGrpSpPr>
          <p:cNvPr id="13" name="Group 13"/>
          <p:cNvGrpSpPr/>
          <p:nvPr/>
        </p:nvGrpSpPr>
        <p:grpSpPr>
          <a:xfrm rot="-5400000">
            <a:off x="8664742" y="6404874"/>
            <a:ext cx="1293286" cy="327793"/>
            <a:chOff x="0" y="0"/>
            <a:chExt cx="2004282" cy="508000"/>
          </a:xfrm>
        </p:grpSpPr>
        <p:sp>
          <p:nvSpPr>
            <p:cNvPr id="14" name="Freeform 14"/>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fr-FR"/>
            </a:p>
          </p:txBody>
        </p:sp>
        <p:sp>
          <p:nvSpPr>
            <p:cNvPr id="15" name="Freeform 15"/>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7C9EF"/>
            </a:solidFill>
          </p:spPr>
          <p:txBody>
            <a:bodyPr/>
            <a:lstStyle/>
            <a:p>
              <a:endParaRPr lang="fr-FR"/>
            </a:p>
          </p:txBody>
        </p:sp>
      </p:grpSp>
      <p:grpSp>
        <p:nvGrpSpPr>
          <p:cNvPr id="16" name="Group 16"/>
          <p:cNvGrpSpPr/>
          <p:nvPr/>
        </p:nvGrpSpPr>
        <p:grpSpPr>
          <a:xfrm>
            <a:off x="7683054" y="6799145"/>
            <a:ext cx="3256660" cy="832535"/>
            <a:chOff x="0" y="0"/>
            <a:chExt cx="2945064" cy="752878"/>
          </a:xfrm>
        </p:grpSpPr>
        <p:sp>
          <p:nvSpPr>
            <p:cNvPr id="17" name="Freeform 17"/>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37C9EF"/>
            </a:solidFill>
          </p:spPr>
          <p:txBody>
            <a:bodyPr/>
            <a:lstStyle/>
            <a:p>
              <a:endParaRPr lang="fr-FR"/>
            </a:p>
          </p:txBody>
        </p:sp>
      </p:grpSp>
      <p:grpSp>
        <p:nvGrpSpPr>
          <p:cNvPr id="18" name="Group 18"/>
          <p:cNvGrpSpPr/>
          <p:nvPr/>
        </p:nvGrpSpPr>
        <p:grpSpPr>
          <a:xfrm>
            <a:off x="11173430" y="6799145"/>
            <a:ext cx="3256660" cy="832535"/>
            <a:chOff x="0" y="0"/>
            <a:chExt cx="2945064" cy="752878"/>
          </a:xfrm>
        </p:grpSpPr>
        <p:sp>
          <p:nvSpPr>
            <p:cNvPr id="19" name="Freeform 19"/>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2C92D5"/>
            </a:solidFill>
          </p:spPr>
          <p:txBody>
            <a:bodyPr/>
            <a:lstStyle/>
            <a:p>
              <a:endParaRPr lang="fr-FR"/>
            </a:p>
          </p:txBody>
        </p:sp>
      </p:grpSp>
      <p:grpSp>
        <p:nvGrpSpPr>
          <p:cNvPr id="20" name="Group 20"/>
          <p:cNvGrpSpPr/>
          <p:nvPr/>
        </p:nvGrpSpPr>
        <p:grpSpPr>
          <a:xfrm>
            <a:off x="14663805" y="6799145"/>
            <a:ext cx="3256660" cy="832535"/>
            <a:chOff x="0" y="0"/>
            <a:chExt cx="2945064" cy="752878"/>
          </a:xfrm>
        </p:grpSpPr>
        <p:sp>
          <p:nvSpPr>
            <p:cNvPr id="21" name="Freeform 21"/>
            <p:cNvSpPr/>
            <p:nvPr/>
          </p:nvSpPr>
          <p:spPr>
            <a:xfrm>
              <a:off x="0" y="0"/>
              <a:ext cx="2945064" cy="752878"/>
            </a:xfrm>
            <a:custGeom>
              <a:avLst/>
              <a:gdLst/>
              <a:ahLst/>
              <a:cxnLst/>
              <a:rect l="l" t="t" r="r" b="b"/>
              <a:pathLst>
                <a:path w="2945064" h="752878">
                  <a:moveTo>
                    <a:pt x="2820604" y="752878"/>
                  </a:moveTo>
                  <a:lnTo>
                    <a:pt x="124460" y="752878"/>
                  </a:lnTo>
                  <a:cubicBezTo>
                    <a:pt x="55880" y="752878"/>
                    <a:pt x="0" y="696998"/>
                    <a:pt x="0" y="628418"/>
                  </a:cubicBezTo>
                  <a:lnTo>
                    <a:pt x="0" y="124460"/>
                  </a:lnTo>
                  <a:cubicBezTo>
                    <a:pt x="0" y="55880"/>
                    <a:pt x="55880" y="0"/>
                    <a:pt x="124460" y="0"/>
                  </a:cubicBezTo>
                  <a:lnTo>
                    <a:pt x="2820604" y="0"/>
                  </a:lnTo>
                  <a:cubicBezTo>
                    <a:pt x="2889184" y="0"/>
                    <a:pt x="2945064" y="55880"/>
                    <a:pt x="2945064" y="124460"/>
                  </a:cubicBezTo>
                  <a:lnTo>
                    <a:pt x="2945064" y="628418"/>
                  </a:lnTo>
                  <a:cubicBezTo>
                    <a:pt x="2945064" y="696998"/>
                    <a:pt x="2889184" y="752878"/>
                    <a:pt x="2820604" y="752878"/>
                  </a:cubicBezTo>
                  <a:close/>
                </a:path>
              </a:pathLst>
            </a:custGeom>
            <a:solidFill>
              <a:srgbClr val="13538A"/>
            </a:solidFill>
          </p:spPr>
          <p:txBody>
            <a:bodyPr/>
            <a:lstStyle/>
            <a:p>
              <a:endParaRPr lang="fr-FR"/>
            </a:p>
          </p:txBody>
        </p:sp>
      </p:grpSp>
      <p:grpSp>
        <p:nvGrpSpPr>
          <p:cNvPr id="22" name="Group 22"/>
          <p:cNvGrpSpPr/>
          <p:nvPr/>
        </p:nvGrpSpPr>
        <p:grpSpPr>
          <a:xfrm rot="5400000">
            <a:off x="8664742" y="8142714"/>
            <a:ext cx="1293286" cy="327793"/>
            <a:chOff x="0" y="0"/>
            <a:chExt cx="2004282" cy="508000"/>
          </a:xfrm>
        </p:grpSpPr>
        <p:sp>
          <p:nvSpPr>
            <p:cNvPr id="23" name="Freeform 23"/>
            <p:cNvSpPr/>
            <p:nvPr/>
          </p:nvSpPr>
          <p:spPr>
            <a:xfrm>
              <a:off x="1555972"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000000">
                <a:alpha val="0"/>
              </a:srgbClr>
            </a:solidFill>
          </p:spPr>
          <p:txBody>
            <a:bodyPr/>
            <a:lstStyle/>
            <a:p>
              <a:endParaRPr lang="fr-FR"/>
            </a:p>
          </p:txBody>
        </p:sp>
        <p:sp>
          <p:nvSpPr>
            <p:cNvPr id="24" name="Freeform 24"/>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37C9EF"/>
            </a:solidFill>
          </p:spPr>
          <p:txBody>
            <a:bodyPr/>
            <a:lstStyle/>
            <a:p>
              <a:endParaRPr lang="fr-FR"/>
            </a:p>
          </p:txBody>
        </p:sp>
      </p:grpSp>
      <p:sp>
        <p:nvSpPr>
          <p:cNvPr id="25" name="Freeform 25"/>
          <p:cNvSpPr/>
          <p:nvPr/>
        </p:nvSpPr>
        <p:spPr>
          <a:xfrm>
            <a:off x="7528233" y="3867029"/>
            <a:ext cx="3566302" cy="2023066"/>
          </a:xfrm>
          <a:custGeom>
            <a:avLst/>
            <a:gdLst/>
            <a:ahLst/>
            <a:cxnLst/>
            <a:rect l="l" t="t" r="r" b="b"/>
            <a:pathLst>
              <a:path w="3566302" h="2023066">
                <a:moveTo>
                  <a:pt x="0" y="0"/>
                </a:moveTo>
                <a:lnTo>
                  <a:pt x="3566303" y="0"/>
                </a:lnTo>
                <a:lnTo>
                  <a:pt x="3566303" y="2023066"/>
                </a:lnTo>
                <a:lnTo>
                  <a:pt x="0" y="2023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6" name="Freeform 26"/>
          <p:cNvSpPr/>
          <p:nvPr/>
        </p:nvSpPr>
        <p:spPr>
          <a:xfrm>
            <a:off x="4338249" y="8664386"/>
            <a:ext cx="2965521" cy="1682259"/>
          </a:xfrm>
          <a:custGeom>
            <a:avLst/>
            <a:gdLst/>
            <a:ahLst/>
            <a:cxnLst/>
            <a:rect l="l" t="t" r="r" b="b"/>
            <a:pathLst>
              <a:path w="2965521" h="1682259">
                <a:moveTo>
                  <a:pt x="0" y="0"/>
                </a:moveTo>
                <a:lnTo>
                  <a:pt x="2965520" y="0"/>
                </a:lnTo>
                <a:lnTo>
                  <a:pt x="2965520" y="1682259"/>
                </a:lnTo>
                <a:lnTo>
                  <a:pt x="0" y="16822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27" name="Freeform 27"/>
          <p:cNvSpPr/>
          <p:nvPr/>
        </p:nvSpPr>
        <p:spPr>
          <a:xfrm>
            <a:off x="8317294" y="8981829"/>
            <a:ext cx="2051805" cy="1163933"/>
          </a:xfrm>
          <a:custGeom>
            <a:avLst/>
            <a:gdLst/>
            <a:ahLst/>
            <a:cxnLst/>
            <a:rect l="l" t="t" r="r" b="b"/>
            <a:pathLst>
              <a:path w="2051805" h="1163933">
                <a:moveTo>
                  <a:pt x="0" y="0"/>
                </a:moveTo>
                <a:lnTo>
                  <a:pt x="2051805" y="0"/>
                </a:lnTo>
                <a:lnTo>
                  <a:pt x="2051805" y="1163933"/>
                </a:lnTo>
                <a:lnTo>
                  <a:pt x="0" y="11639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8" name="Freeform 28"/>
          <p:cNvSpPr/>
          <p:nvPr/>
        </p:nvSpPr>
        <p:spPr>
          <a:xfrm>
            <a:off x="3795138" y="6923035"/>
            <a:ext cx="561366" cy="584756"/>
          </a:xfrm>
          <a:custGeom>
            <a:avLst/>
            <a:gdLst/>
            <a:ahLst/>
            <a:cxnLst/>
            <a:rect l="l" t="t" r="r" b="b"/>
            <a:pathLst>
              <a:path w="561366" h="584756">
                <a:moveTo>
                  <a:pt x="0" y="0"/>
                </a:moveTo>
                <a:lnTo>
                  <a:pt x="561366" y="0"/>
                </a:lnTo>
                <a:lnTo>
                  <a:pt x="561366" y="584756"/>
                </a:lnTo>
                <a:lnTo>
                  <a:pt x="0" y="5847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29" name="TextBox 29"/>
          <p:cNvSpPr txBox="1"/>
          <p:nvPr/>
        </p:nvSpPr>
        <p:spPr>
          <a:xfrm>
            <a:off x="759643" y="609745"/>
            <a:ext cx="2371682" cy="1520861"/>
          </a:xfrm>
          <a:prstGeom prst="rect">
            <a:avLst/>
          </a:prstGeom>
        </p:spPr>
        <p:txBody>
          <a:bodyPr lIns="0" tIns="0" rIns="0" bIns="0" rtlCol="0" anchor="t">
            <a:spAutoFit/>
          </a:bodyPr>
          <a:lstStyle/>
          <a:p>
            <a:pPr algn="ctr">
              <a:lnSpc>
                <a:spcPts val="11723"/>
              </a:lnSpc>
              <a:spcBef>
                <a:spcPct val="0"/>
              </a:spcBef>
            </a:pPr>
            <a:r>
              <a:rPr lang="en-US" sz="8373">
                <a:solidFill>
                  <a:srgbClr val="FFFFFF"/>
                </a:solidFill>
                <a:latin typeface="Poppins Semi-Bold"/>
              </a:rPr>
              <a:t>1</a:t>
            </a:r>
          </a:p>
        </p:txBody>
      </p:sp>
      <p:sp>
        <p:nvSpPr>
          <p:cNvPr id="30" name="TextBox 30"/>
          <p:cNvSpPr txBox="1"/>
          <p:nvPr/>
        </p:nvSpPr>
        <p:spPr>
          <a:xfrm>
            <a:off x="14663805" y="9841230"/>
            <a:ext cx="8115300" cy="834390"/>
          </a:xfrm>
          <a:prstGeom prst="rect">
            <a:avLst/>
          </a:prstGeom>
        </p:spPr>
        <p:txBody>
          <a:bodyPr lIns="0" tIns="0" rIns="0" bIns="0" rtlCol="0" anchor="t">
            <a:spAutoFit/>
          </a:bodyPr>
          <a:lstStyle/>
          <a:p>
            <a:pPr>
              <a:lnSpc>
                <a:spcPts val="3359"/>
              </a:lnSpc>
            </a:pPr>
            <a:r>
              <a:rPr lang="en-US" sz="2399">
                <a:solidFill>
                  <a:srgbClr val="000000"/>
                </a:solidFill>
                <a:latin typeface="Liberation Sans"/>
              </a:rPr>
              <a:t>© 2024 – Laure WINCKEL</a:t>
            </a:r>
          </a:p>
          <a:p>
            <a:pPr>
              <a:lnSpc>
                <a:spcPts val="3359"/>
              </a:lnSpc>
            </a:pPr>
            <a:endParaRPr lang="en-US" sz="2399">
              <a:solidFill>
                <a:srgbClr val="000000"/>
              </a:solidFill>
              <a:latin typeface="Liberation Sans"/>
            </a:endParaRPr>
          </a:p>
        </p:txBody>
      </p:sp>
      <p:sp>
        <p:nvSpPr>
          <p:cNvPr id="31" name="TextBox 31"/>
          <p:cNvSpPr txBox="1"/>
          <p:nvPr/>
        </p:nvSpPr>
        <p:spPr>
          <a:xfrm>
            <a:off x="5215237" y="2604048"/>
            <a:ext cx="8192294" cy="1005806"/>
          </a:xfrm>
          <a:prstGeom prst="rect">
            <a:avLst/>
          </a:prstGeom>
        </p:spPr>
        <p:txBody>
          <a:bodyPr lIns="0" tIns="0" rIns="0" bIns="0" rtlCol="0" anchor="t">
            <a:spAutoFit/>
          </a:bodyPr>
          <a:lstStyle/>
          <a:p>
            <a:pPr algn="ctr">
              <a:lnSpc>
                <a:spcPts val="8086"/>
              </a:lnSpc>
            </a:pPr>
            <a:r>
              <a:rPr lang="en-US" sz="5776">
                <a:solidFill>
                  <a:srgbClr val="013880"/>
                </a:solidFill>
                <a:latin typeface="Liberation Sans"/>
              </a:rPr>
              <a:t>LIFE OF AN INVENTION</a:t>
            </a:r>
          </a:p>
        </p:txBody>
      </p:sp>
      <p:sp>
        <p:nvSpPr>
          <p:cNvPr id="32" name="TextBox 32"/>
          <p:cNvSpPr txBox="1"/>
          <p:nvPr/>
        </p:nvSpPr>
        <p:spPr>
          <a:xfrm>
            <a:off x="993443" y="6868993"/>
            <a:ext cx="2674381" cy="578541"/>
          </a:xfrm>
          <a:prstGeom prst="rect">
            <a:avLst/>
          </a:prstGeom>
        </p:spPr>
        <p:txBody>
          <a:bodyPr lIns="0" tIns="0" rIns="0" bIns="0" rtlCol="0" anchor="t">
            <a:spAutoFit/>
          </a:bodyPr>
          <a:lstStyle/>
          <a:p>
            <a:pPr algn="ctr">
              <a:lnSpc>
                <a:spcPts val="4899"/>
              </a:lnSpc>
            </a:pPr>
            <a:r>
              <a:rPr lang="en-US" sz="3062" spc="370">
                <a:solidFill>
                  <a:srgbClr val="FFFFFF"/>
                </a:solidFill>
                <a:latin typeface="Aileron Bold"/>
              </a:rPr>
              <a:t>RESEARCH</a:t>
            </a:r>
          </a:p>
        </p:txBody>
      </p:sp>
      <p:sp>
        <p:nvSpPr>
          <p:cNvPr id="33" name="TextBox 33"/>
          <p:cNvSpPr txBox="1"/>
          <p:nvPr/>
        </p:nvSpPr>
        <p:spPr>
          <a:xfrm>
            <a:off x="4483818" y="6868993"/>
            <a:ext cx="2674381" cy="578541"/>
          </a:xfrm>
          <a:prstGeom prst="rect">
            <a:avLst/>
          </a:prstGeom>
        </p:spPr>
        <p:txBody>
          <a:bodyPr lIns="0" tIns="0" rIns="0" bIns="0" rtlCol="0" anchor="t">
            <a:spAutoFit/>
          </a:bodyPr>
          <a:lstStyle/>
          <a:p>
            <a:pPr algn="ctr">
              <a:lnSpc>
                <a:spcPts val="4899"/>
              </a:lnSpc>
            </a:pPr>
            <a:r>
              <a:rPr lang="en-US" sz="3062" spc="370">
                <a:solidFill>
                  <a:srgbClr val="FFFFFF"/>
                </a:solidFill>
                <a:latin typeface="Aileron Bold"/>
              </a:rPr>
              <a:t>RESULTS</a:t>
            </a:r>
          </a:p>
        </p:txBody>
      </p:sp>
      <p:sp>
        <p:nvSpPr>
          <p:cNvPr id="34" name="TextBox 34"/>
          <p:cNvSpPr txBox="1"/>
          <p:nvPr/>
        </p:nvSpPr>
        <p:spPr>
          <a:xfrm>
            <a:off x="7743579" y="6868993"/>
            <a:ext cx="3199236" cy="578541"/>
          </a:xfrm>
          <a:prstGeom prst="rect">
            <a:avLst/>
          </a:prstGeom>
        </p:spPr>
        <p:txBody>
          <a:bodyPr lIns="0" tIns="0" rIns="0" bIns="0" rtlCol="0" anchor="t">
            <a:spAutoFit/>
          </a:bodyPr>
          <a:lstStyle/>
          <a:p>
            <a:pPr algn="ctr">
              <a:lnSpc>
                <a:spcPts val="4899"/>
              </a:lnSpc>
            </a:pPr>
            <a:r>
              <a:rPr lang="en-US" sz="3062" spc="370">
                <a:solidFill>
                  <a:srgbClr val="FFFFFF"/>
                </a:solidFill>
                <a:latin typeface="Aileron Bold"/>
              </a:rPr>
              <a:t>PROTECTION</a:t>
            </a:r>
          </a:p>
        </p:txBody>
      </p:sp>
      <p:sp>
        <p:nvSpPr>
          <p:cNvPr id="35" name="TextBox 35"/>
          <p:cNvSpPr txBox="1"/>
          <p:nvPr/>
        </p:nvSpPr>
        <p:spPr>
          <a:xfrm>
            <a:off x="11170330" y="6868993"/>
            <a:ext cx="3199236" cy="578541"/>
          </a:xfrm>
          <a:prstGeom prst="rect">
            <a:avLst/>
          </a:prstGeom>
        </p:spPr>
        <p:txBody>
          <a:bodyPr lIns="0" tIns="0" rIns="0" bIns="0" rtlCol="0" anchor="t">
            <a:spAutoFit/>
          </a:bodyPr>
          <a:lstStyle/>
          <a:p>
            <a:pPr algn="ctr">
              <a:lnSpc>
                <a:spcPts val="4899"/>
              </a:lnSpc>
            </a:pPr>
            <a:r>
              <a:rPr lang="en-US" sz="3062" spc="370">
                <a:solidFill>
                  <a:srgbClr val="FFFFFF"/>
                </a:solidFill>
                <a:latin typeface="Aileron Bold"/>
              </a:rPr>
              <a:t>MATURATION</a:t>
            </a:r>
          </a:p>
        </p:txBody>
      </p:sp>
      <p:sp>
        <p:nvSpPr>
          <p:cNvPr id="36" name="TextBox 36"/>
          <p:cNvSpPr txBox="1"/>
          <p:nvPr/>
        </p:nvSpPr>
        <p:spPr>
          <a:xfrm>
            <a:off x="14853587" y="6914976"/>
            <a:ext cx="2674381" cy="496098"/>
          </a:xfrm>
          <a:prstGeom prst="rect">
            <a:avLst/>
          </a:prstGeom>
        </p:spPr>
        <p:txBody>
          <a:bodyPr lIns="0" tIns="0" rIns="0" bIns="0" rtlCol="0" anchor="t">
            <a:spAutoFit/>
          </a:bodyPr>
          <a:lstStyle/>
          <a:p>
            <a:pPr algn="ctr">
              <a:lnSpc>
                <a:spcPts val="4133"/>
              </a:lnSpc>
            </a:pPr>
            <a:r>
              <a:rPr lang="en-US" sz="2583" spc="312">
                <a:solidFill>
                  <a:srgbClr val="FFFFFF"/>
                </a:solidFill>
                <a:latin typeface="Aileron Bold"/>
              </a:rPr>
              <a:t>TRANSFER</a:t>
            </a:r>
          </a:p>
        </p:txBody>
      </p:sp>
      <p:sp>
        <p:nvSpPr>
          <p:cNvPr id="37" name="TextBox 37"/>
          <p:cNvSpPr txBox="1"/>
          <p:nvPr/>
        </p:nvSpPr>
        <p:spPr>
          <a:xfrm>
            <a:off x="4338249" y="8890290"/>
            <a:ext cx="2906544" cy="1118784"/>
          </a:xfrm>
          <a:prstGeom prst="rect">
            <a:avLst/>
          </a:prstGeom>
        </p:spPr>
        <p:txBody>
          <a:bodyPr lIns="0" tIns="0" rIns="0" bIns="0" rtlCol="0" anchor="t">
            <a:spAutoFit/>
          </a:bodyPr>
          <a:lstStyle/>
          <a:p>
            <a:pPr algn="ctr">
              <a:lnSpc>
                <a:spcPts val="3073"/>
              </a:lnSpc>
            </a:pPr>
            <a:r>
              <a:rPr lang="en-US" sz="1862" spc="59">
                <a:solidFill>
                  <a:srgbClr val="191919"/>
                </a:solidFill>
                <a:latin typeface="Aileron"/>
              </a:rPr>
              <a:t>INVENTION </a:t>
            </a:r>
          </a:p>
          <a:p>
            <a:pPr algn="ctr">
              <a:lnSpc>
                <a:spcPts val="3073"/>
              </a:lnSpc>
            </a:pPr>
            <a:r>
              <a:rPr lang="en-US" sz="1862" spc="59">
                <a:solidFill>
                  <a:srgbClr val="191919"/>
                </a:solidFill>
                <a:latin typeface="Aileron"/>
              </a:rPr>
              <a:t>DECLARATION </a:t>
            </a:r>
          </a:p>
          <a:p>
            <a:pPr algn="ctr">
              <a:lnSpc>
                <a:spcPts val="3073"/>
              </a:lnSpc>
            </a:pPr>
            <a:r>
              <a:rPr lang="en-US" sz="1862" spc="59">
                <a:solidFill>
                  <a:srgbClr val="191919"/>
                </a:solidFill>
                <a:latin typeface="Aileron"/>
              </a:rPr>
              <a:t>(ID)</a:t>
            </a:r>
          </a:p>
        </p:txBody>
      </p:sp>
      <p:sp>
        <p:nvSpPr>
          <p:cNvPr id="38" name="TextBox 38"/>
          <p:cNvSpPr txBox="1"/>
          <p:nvPr/>
        </p:nvSpPr>
        <p:spPr>
          <a:xfrm>
            <a:off x="7761948" y="4374975"/>
            <a:ext cx="3135611" cy="911925"/>
          </a:xfrm>
          <a:prstGeom prst="rect">
            <a:avLst/>
          </a:prstGeom>
        </p:spPr>
        <p:txBody>
          <a:bodyPr lIns="0" tIns="0" rIns="0" bIns="0" rtlCol="0" anchor="t">
            <a:spAutoFit/>
          </a:bodyPr>
          <a:lstStyle/>
          <a:p>
            <a:pPr algn="ctr">
              <a:lnSpc>
                <a:spcPts val="3789"/>
              </a:lnSpc>
            </a:pPr>
            <a:r>
              <a:rPr lang="en-US" sz="2296" spc="73">
                <a:solidFill>
                  <a:srgbClr val="191919"/>
                </a:solidFill>
                <a:latin typeface="Aileron"/>
              </a:rPr>
              <a:t>By industrial property title or deposit</a:t>
            </a:r>
          </a:p>
        </p:txBody>
      </p:sp>
      <p:sp>
        <p:nvSpPr>
          <p:cNvPr id="39" name="TextBox 39"/>
          <p:cNvSpPr txBox="1"/>
          <p:nvPr/>
        </p:nvSpPr>
        <p:spPr>
          <a:xfrm>
            <a:off x="7743579" y="9238909"/>
            <a:ext cx="3135611" cy="437962"/>
          </a:xfrm>
          <a:prstGeom prst="rect">
            <a:avLst/>
          </a:prstGeom>
        </p:spPr>
        <p:txBody>
          <a:bodyPr lIns="0" tIns="0" rIns="0" bIns="0" rtlCol="0" anchor="t">
            <a:spAutoFit/>
          </a:bodyPr>
          <a:lstStyle/>
          <a:p>
            <a:pPr algn="ctr">
              <a:lnSpc>
                <a:spcPts val="3789"/>
              </a:lnSpc>
            </a:pPr>
            <a:r>
              <a:rPr lang="en-US" sz="2296" spc="73">
                <a:solidFill>
                  <a:srgbClr val="191919"/>
                </a:solidFill>
                <a:latin typeface="Aileron"/>
              </a:rPr>
              <a:t>by secret</a:t>
            </a:r>
          </a:p>
        </p:txBody>
      </p:sp>
      <p:sp>
        <p:nvSpPr>
          <p:cNvPr id="40" name="Freeform 40"/>
          <p:cNvSpPr/>
          <p:nvPr/>
        </p:nvSpPr>
        <p:spPr>
          <a:xfrm>
            <a:off x="7244793" y="6923035"/>
            <a:ext cx="561366" cy="584756"/>
          </a:xfrm>
          <a:custGeom>
            <a:avLst/>
            <a:gdLst/>
            <a:ahLst/>
            <a:cxnLst/>
            <a:rect l="l" t="t" r="r" b="b"/>
            <a:pathLst>
              <a:path w="561366" h="584756">
                <a:moveTo>
                  <a:pt x="0" y="0"/>
                </a:moveTo>
                <a:lnTo>
                  <a:pt x="561366" y="0"/>
                </a:lnTo>
                <a:lnTo>
                  <a:pt x="561366" y="584756"/>
                </a:lnTo>
                <a:lnTo>
                  <a:pt x="0" y="5847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41" name="Freeform 41"/>
          <p:cNvSpPr/>
          <p:nvPr/>
        </p:nvSpPr>
        <p:spPr>
          <a:xfrm>
            <a:off x="10732581" y="6923035"/>
            <a:ext cx="561366" cy="584756"/>
          </a:xfrm>
          <a:custGeom>
            <a:avLst/>
            <a:gdLst/>
            <a:ahLst/>
            <a:cxnLst/>
            <a:rect l="l" t="t" r="r" b="b"/>
            <a:pathLst>
              <a:path w="561366" h="584756">
                <a:moveTo>
                  <a:pt x="0" y="0"/>
                </a:moveTo>
                <a:lnTo>
                  <a:pt x="561366" y="0"/>
                </a:lnTo>
                <a:lnTo>
                  <a:pt x="561366" y="584756"/>
                </a:lnTo>
                <a:lnTo>
                  <a:pt x="0" y="5847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42" name="Freeform 42"/>
          <p:cNvSpPr/>
          <p:nvPr/>
        </p:nvSpPr>
        <p:spPr>
          <a:xfrm>
            <a:off x="14292221" y="6923035"/>
            <a:ext cx="561366" cy="584756"/>
          </a:xfrm>
          <a:custGeom>
            <a:avLst/>
            <a:gdLst/>
            <a:ahLst/>
            <a:cxnLst/>
            <a:rect l="l" t="t" r="r" b="b"/>
            <a:pathLst>
              <a:path w="561366" h="584756">
                <a:moveTo>
                  <a:pt x="0" y="0"/>
                </a:moveTo>
                <a:lnTo>
                  <a:pt x="561366" y="0"/>
                </a:lnTo>
                <a:lnTo>
                  <a:pt x="561366" y="584756"/>
                </a:lnTo>
                <a:lnTo>
                  <a:pt x="0" y="5847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06274"/>
            <a:ext cx="12266121" cy="1120587"/>
            <a:chOff x="0" y="0"/>
            <a:chExt cx="16354828" cy="1494116"/>
          </a:xfrm>
        </p:grpSpPr>
        <p:sp>
          <p:nvSpPr>
            <p:cNvPr id="3" name="Freeform 3"/>
            <p:cNvSpPr/>
            <p:nvPr/>
          </p:nvSpPr>
          <p:spPr>
            <a:xfrm flipH="1" flipV="1">
              <a:off x="0" y="0"/>
              <a:ext cx="16354828" cy="1494116"/>
            </a:xfrm>
            <a:custGeom>
              <a:avLst/>
              <a:gdLst/>
              <a:ahLst/>
              <a:cxnLst/>
              <a:rect l="l" t="t" r="r" b="b"/>
              <a:pathLst>
                <a:path w="16354828" h="1494116">
                  <a:moveTo>
                    <a:pt x="16354828" y="1494116"/>
                  </a:moveTo>
                  <a:lnTo>
                    <a:pt x="0" y="1494116"/>
                  </a:lnTo>
                  <a:lnTo>
                    <a:pt x="0" y="0"/>
                  </a:lnTo>
                  <a:lnTo>
                    <a:pt x="16354828" y="0"/>
                  </a:lnTo>
                  <a:lnTo>
                    <a:pt x="16354828" y="1494116"/>
                  </a:lnTo>
                  <a:close/>
                </a:path>
              </a:pathLst>
            </a:custGeom>
            <a:blipFill>
              <a:blip r:embed="rId2">
                <a:extLst>
                  <a:ext uri="{96DAC541-7B7A-43D3-8B79-37D633B846F1}">
                    <asvg:svgBlip xmlns:asvg="http://schemas.microsoft.com/office/drawing/2016/SVG/main" r:embed="rId3"/>
                  </a:ext>
                </a:extLst>
              </a:blip>
              <a:stretch>
                <a:fillRect t="-42358" b="-42358"/>
              </a:stretch>
            </a:blipFill>
          </p:spPr>
          <p:txBody>
            <a:bodyPr/>
            <a:lstStyle/>
            <a:p>
              <a:endParaRPr lang="fr-FR"/>
            </a:p>
          </p:txBody>
        </p:sp>
        <p:sp>
          <p:nvSpPr>
            <p:cNvPr id="4" name="TextBox 4"/>
            <p:cNvSpPr txBox="1"/>
            <p:nvPr/>
          </p:nvSpPr>
          <p:spPr>
            <a:xfrm>
              <a:off x="586952" y="210483"/>
              <a:ext cx="14396855" cy="1044575"/>
            </a:xfrm>
            <a:prstGeom prst="rect">
              <a:avLst/>
            </a:prstGeom>
          </p:spPr>
          <p:txBody>
            <a:bodyPr lIns="0" tIns="0" rIns="0" bIns="0" rtlCol="0" anchor="t">
              <a:spAutoFit/>
            </a:bodyPr>
            <a:lstStyle/>
            <a:p>
              <a:pPr>
                <a:lnSpc>
                  <a:spcPts val="6033"/>
                </a:lnSpc>
              </a:pPr>
              <a:r>
                <a:rPr lang="en-US" sz="5028">
                  <a:solidFill>
                    <a:srgbClr val="FF861D"/>
                  </a:solidFill>
                  <a:latin typeface="Liberation Sans Bold"/>
                </a:rPr>
                <a:t>TWO TYPES OF TRADE SECRETS</a:t>
              </a:r>
            </a:p>
          </p:txBody>
        </p:sp>
      </p:grpSp>
      <p:sp>
        <p:nvSpPr>
          <p:cNvPr id="5" name="Freeform 5"/>
          <p:cNvSpPr/>
          <p:nvPr/>
        </p:nvSpPr>
        <p:spPr>
          <a:xfrm>
            <a:off x="1281760" y="5202671"/>
            <a:ext cx="1273250" cy="1032490"/>
          </a:xfrm>
          <a:custGeom>
            <a:avLst/>
            <a:gdLst/>
            <a:ahLst/>
            <a:cxnLst/>
            <a:rect l="l" t="t" r="r" b="b"/>
            <a:pathLst>
              <a:path w="1273250" h="1032490">
                <a:moveTo>
                  <a:pt x="0" y="0"/>
                </a:moveTo>
                <a:lnTo>
                  <a:pt x="1273250" y="0"/>
                </a:lnTo>
                <a:lnTo>
                  <a:pt x="1273250" y="1032490"/>
                </a:lnTo>
                <a:lnTo>
                  <a:pt x="0" y="1032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6" name="Freeform 6"/>
          <p:cNvSpPr/>
          <p:nvPr/>
        </p:nvSpPr>
        <p:spPr>
          <a:xfrm>
            <a:off x="1281760" y="7176562"/>
            <a:ext cx="1273250" cy="1032490"/>
          </a:xfrm>
          <a:custGeom>
            <a:avLst/>
            <a:gdLst/>
            <a:ahLst/>
            <a:cxnLst/>
            <a:rect l="l" t="t" r="r" b="b"/>
            <a:pathLst>
              <a:path w="1273250" h="1032490">
                <a:moveTo>
                  <a:pt x="0" y="0"/>
                </a:moveTo>
                <a:lnTo>
                  <a:pt x="1273250" y="0"/>
                </a:lnTo>
                <a:lnTo>
                  <a:pt x="1273250" y="1032490"/>
                </a:lnTo>
                <a:lnTo>
                  <a:pt x="0" y="1032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Freeform 7"/>
          <p:cNvSpPr/>
          <p:nvPr/>
        </p:nvSpPr>
        <p:spPr>
          <a:xfrm>
            <a:off x="12322851" y="650991"/>
            <a:ext cx="5739555" cy="3831153"/>
          </a:xfrm>
          <a:custGeom>
            <a:avLst/>
            <a:gdLst/>
            <a:ahLst/>
            <a:cxnLst/>
            <a:rect l="l" t="t" r="r" b="b"/>
            <a:pathLst>
              <a:path w="5739555" h="3831153">
                <a:moveTo>
                  <a:pt x="0" y="0"/>
                </a:moveTo>
                <a:lnTo>
                  <a:pt x="5739555" y="0"/>
                </a:lnTo>
                <a:lnTo>
                  <a:pt x="5739555" y="3831153"/>
                </a:lnTo>
                <a:lnTo>
                  <a:pt x="0" y="3831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8" name="TextBox 8"/>
          <p:cNvSpPr txBox="1"/>
          <p:nvPr/>
        </p:nvSpPr>
        <p:spPr>
          <a:xfrm>
            <a:off x="14629087" y="9763272"/>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9" name="TextBox 9"/>
          <p:cNvSpPr txBox="1"/>
          <p:nvPr/>
        </p:nvSpPr>
        <p:spPr>
          <a:xfrm>
            <a:off x="2668870" y="5048250"/>
            <a:ext cx="15126949" cy="1866115"/>
          </a:xfrm>
          <a:prstGeom prst="rect">
            <a:avLst/>
          </a:prstGeom>
        </p:spPr>
        <p:txBody>
          <a:bodyPr lIns="0" tIns="0" rIns="0" bIns="0" rtlCol="0" anchor="t">
            <a:spAutoFit/>
          </a:bodyPr>
          <a:lstStyle/>
          <a:p>
            <a:pPr>
              <a:lnSpc>
                <a:spcPts val="4918"/>
              </a:lnSpc>
            </a:pPr>
            <a:r>
              <a:rPr lang="en-US" sz="3513">
                <a:solidFill>
                  <a:srgbClr val="FFFFFF"/>
                </a:solidFill>
                <a:latin typeface="Liberation Sans"/>
              </a:rPr>
              <a:t>Valuable information that do not meet the patentability criteria (commercial information, manufacturing processes not sufficiently inventive)</a:t>
            </a:r>
          </a:p>
          <a:p>
            <a:pPr>
              <a:lnSpc>
                <a:spcPts val="4918"/>
              </a:lnSpc>
              <a:spcBef>
                <a:spcPct val="0"/>
              </a:spcBef>
            </a:pPr>
            <a:endParaRPr lang="en-US" sz="3513">
              <a:solidFill>
                <a:srgbClr val="FFFFFF"/>
              </a:solidFill>
              <a:latin typeface="Liberation Sans"/>
            </a:endParaRPr>
          </a:p>
        </p:txBody>
      </p:sp>
      <p:sp>
        <p:nvSpPr>
          <p:cNvPr id="10" name="TextBox 10"/>
          <p:cNvSpPr txBox="1"/>
          <p:nvPr/>
        </p:nvSpPr>
        <p:spPr>
          <a:xfrm>
            <a:off x="2668870" y="7022141"/>
            <a:ext cx="14337370" cy="1246083"/>
          </a:xfrm>
          <a:prstGeom prst="rect">
            <a:avLst/>
          </a:prstGeom>
        </p:spPr>
        <p:txBody>
          <a:bodyPr lIns="0" tIns="0" rIns="0" bIns="0" rtlCol="0" anchor="t">
            <a:spAutoFit/>
          </a:bodyPr>
          <a:lstStyle/>
          <a:p>
            <a:pPr algn="just">
              <a:lnSpc>
                <a:spcPts val="4918"/>
              </a:lnSpc>
              <a:spcBef>
                <a:spcPct val="0"/>
              </a:spcBef>
            </a:pPr>
            <a:r>
              <a:rPr lang="en-US" sz="3513">
                <a:solidFill>
                  <a:srgbClr val="FFFFFF"/>
                </a:solidFill>
                <a:latin typeface="Liberation Sans"/>
              </a:rPr>
              <a:t>Inventions that fulfill the patent criteria, could be protected by a patent. Choise of the company to keep it secret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87447" y="0"/>
            <a:ext cx="3501597" cy="7373260"/>
            <a:chOff x="0" y="0"/>
            <a:chExt cx="714072" cy="1503611"/>
          </a:xfrm>
        </p:grpSpPr>
        <p:sp>
          <p:nvSpPr>
            <p:cNvPr id="3" name="Freeform 3"/>
            <p:cNvSpPr/>
            <p:nvPr/>
          </p:nvSpPr>
          <p:spPr>
            <a:xfrm>
              <a:off x="0" y="0"/>
              <a:ext cx="714072" cy="1503611"/>
            </a:xfrm>
            <a:custGeom>
              <a:avLst/>
              <a:gdLst/>
              <a:ahLst/>
              <a:cxnLst/>
              <a:rect l="l" t="t" r="r" b="b"/>
              <a:pathLst>
                <a:path w="714072" h="1503611">
                  <a:moveTo>
                    <a:pt x="238153" y="1484542"/>
                  </a:moveTo>
                  <a:cubicBezTo>
                    <a:pt x="274761" y="1496056"/>
                    <a:pt x="316381" y="1503611"/>
                    <a:pt x="357228" y="1503611"/>
                  </a:cubicBezTo>
                  <a:cubicBezTo>
                    <a:pt x="398077" y="1503611"/>
                    <a:pt x="437384" y="1497134"/>
                    <a:pt x="473607" y="1485621"/>
                  </a:cubicBezTo>
                  <a:cubicBezTo>
                    <a:pt x="474379" y="1485261"/>
                    <a:pt x="475149" y="1485261"/>
                    <a:pt x="475920" y="1484902"/>
                  </a:cubicBezTo>
                  <a:cubicBezTo>
                    <a:pt x="611952" y="1438846"/>
                    <a:pt x="712146" y="1317233"/>
                    <a:pt x="714072" y="1159765"/>
                  </a:cubicBezTo>
                  <a:lnTo>
                    <a:pt x="714072" y="0"/>
                  </a:lnTo>
                  <a:lnTo>
                    <a:pt x="0" y="0"/>
                  </a:lnTo>
                  <a:lnTo>
                    <a:pt x="0" y="1158904"/>
                  </a:lnTo>
                  <a:cubicBezTo>
                    <a:pt x="1927" y="1317951"/>
                    <a:pt x="100579" y="1439567"/>
                    <a:pt x="238153" y="1484542"/>
                  </a:cubicBezTo>
                  <a:close/>
                </a:path>
              </a:pathLst>
            </a:custGeom>
            <a:solidFill>
              <a:srgbClr val="CADDFF"/>
            </a:solidFill>
          </p:spPr>
          <p:txBody>
            <a:bodyPr/>
            <a:lstStyle/>
            <a:p>
              <a:endParaRPr lang="fr-FR"/>
            </a:p>
          </p:txBody>
        </p:sp>
        <p:sp>
          <p:nvSpPr>
            <p:cNvPr id="4" name="TextBox 4"/>
            <p:cNvSpPr txBox="1"/>
            <p:nvPr/>
          </p:nvSpPr>
          <p:spPr>
            <a:xfrm>
              <a:off x="0" y="-57150"/>
              <a:ext cx="714072" cy="1433761"/>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5073109" y="0"/>
            <a:ext cx="3268006" cy="7749250"/>
            <a:chOff x="0" y="0"/>
            <a:chExt cx="660400" cy="1565972"/>
          </a:xfrm>
        </p:grpSpPr>
        <p:sp>
          <p:nvSpPr>
            <p:cNvPr id="6" name="Freeform 6"/>
            <p:cNvSpPr/>
            <p:nvPr/>
          </p:nvSpPr>
          <p:spPr>
            <a:xfrm>
              <a:off x="0" y="0"/>
              <a:ext cx="660400" cy="1565972"/>
            </a:xfrm>
            <a:custGeom>
              <a:avLst/>
              <a:gdLst/>
              <a:ahLst/>
              <a:cxnLst/>
              <a:rect l="l" t="t" r="r" b="b"/>
              <a:pathLst>
                <a:path w="660400" h="1565972">
                  <a:moveTo>
                    <a:pt x="220252" y="1546903"/>
                  </a:moveTo>
                  <a:cubicBezTo>
                    <a:pt x="254109" y="1558417"/>
                    <a:pt x="292600" y="1565972"/>
                    <a:pt x="330378" y="1565972"/>
                  </a:cubicBezTo>
                  <a:cubicBezTo>
                    <a:pt x="368157" y="1565972"/>
                    <a:pt x="404509" y="1559495"/>
                    <a:pt x="438009" y="1547981"/>
                  </a:cubicBezTo>
                  <a:cubicBezTo>
                    <a:pt x="438723" y="1547621"/>
                    <a:pt x="439435" y="1547621"/>
                    <a:pt x="440148" y="1547262"/>
                  </a:cubicBezTo>
                  <a:cubicBezTo>
                    <a:pt x="565955" y="1501207"/>
                    <a:pt x="658618" y="1379593"/>
                    <a:pt x="660400" y="1220740"/>
                  </a:cubicBezTo>
                  <a:lnTo>
                    <a:pt x="660400" y="0"/>
                  </a:lnTo>
                  <a:lnTo>
                    <a:pt x="0" y="0"/>
                  </a:lnTo>
                  <a:lnTo>
                    <a:pt x="0" y="1219834"/>
                  </a:lnTo>
                  <a:cubicBezTo>
                    <a:pt x="1782" y="1380312"/>
                    <a:pt x="93019" y="1501927"/>
                    <a:pt x="220252" y="1546903"/>
                  </a:cubicBezTo>
                  <a:close/>
                </a:path>
              </a:pathLst>
            </a:custGeom>
            <a:solidFill>
              <a:srgbClr val="99B9FF"/>
            </a:solidFill>
          </p:spPr>
          <p:txBody>
            <a:bodyPr/>
            <a:lstStyle/>
            <a:p>
              <a:endParaRPr lang="fr-FR"/>
            </a:p>
          </p:txBody>
        </p:sp>
        <p:sp>
          <p:nvSpPr>
            <p:cNvPr id="7" name="TextBox 7"/>
            <p:cNvSpPr txBox="1"/>
            <p:nvPr/>
          </p:nvSpPr>
          <p:spPr>
            <a:xfrm>
              <a:off x="0" y="-133350"/>
              <a:ext cx="660400" cy="1572322"/>
            </a:xfrm>
            <a:prstGeom prst="rect">
              <a:avLst/>
            </a:prstGeom>
          </p:spPr>
          <p:txBody>
            <a:bodyPr lIns="50800" tIns="50800" rIns="50800" bIns="50800" rtlCol="0" anchor="ctr"/>
            <a:lstStyle/>
            <a:p>
              <a:pPr algn="ctr">
                <a:lnSpc>
                  <a:spcPts val="5549"/>
                </a:lnSpc>
              </a:pPr>
              <a:endParaRPr/>
            </a:p>
            <a:p>
              <a:pPr algn="ctr">
                <a:lnSpc>
                  <a:spcPts val="5549"/>
                </a:lnSpc>
              </a:pPr>
              <a:endParaRPr/>
            </a:p>
          </p:txBody>
        </p:sp>
      </p:grpSp>
      <p:grpSp>
        <p:nvGrpSpPr>
          <p:cNvPr id="8" name="Group 8"/>
          <p:cNvGrpSpPr/>
          <p:nvPr/>
        </p:nvGrpSpPr>
        <p:grpSpPr>
          <a:xfrm>
            <a:off x="9688373" y="0"/>
            <a:ext cx="3377799" cy="8248650"/>
            <a:chOff x="0" y="0"/>
            <a:chExt cx="660400" cy="1612710"/>
          </a:xfrm>
        </p:grpSpPr>
        <p:sp>
          <p:nvSpPr>
            <p:cNvPr id="9" name="Freeform 9"/>
            <p:cNvSpPr/>
            <p:nvPr/>
          </p:nvSpPr>
          <p:spPr>
            <a:xfrm>
              <a:off x="0" y="0"/>
              <a:ext cx="660400" cy="1612710"/>
            </a:xfrm>
            <a:custGeom>
              <a:avLst/>
              <a:gdLst/>
              <a:ahLst/>
              <a:cxnLst/>
              <a:rect l="l" t="t" r="r" b="b"/>
              <a:pathLst>
                <a:path w="660400" h="1612710">
                  <a:moveTo>
                    <a:pt x="220252" y="1593641"/>
                  </a:moveTo>
                  <a:cubicBezTo>
                    <a:pt x="254109" y="1605155"/>
                    <a:pt x="292600" y="1612710"/>
                    <a:pt x="330378" y="1612710"/>
                  </a:cubicBezTo>
                  <a:cubicBezTo>
                    <a:pt x="368157" y="1612710"/>
                    <a:pt x="404509" y="1606233"/>
                    <a:pt x="438009" y="1594719"/>
                  </a:cubicBezTo>
                  <a:cubicBezTo>
                    <a:pt x="438723" y="1594359"/>
                    <a:pt x="439435" y="1594359"/>
                    <a:pt x="440148" y="1594000"/>
                  </a:cubicBezTo>
                  <a:cubicBezTo>
                    <a:pt x="565955" y="1547945"/>
                    <a:pt x="658618" y="1426331"/>
                    <a:pt x="660400" y="1266440"/>
                  </a:cubicBezTo>
                  <a:lnTo>
                    <a:pt x="660400" y="0"/>
                  </a:lnTo>
                  <a:lnTo>
                    <a:pt x="0" y="0"/>
                  </a:lnTo>
                  <a:lnTo>
                    <a:pt x="0" y="1265500"/>
                  </a:lnTo>
                  <a:cubicBezTo>
                    <a:pt x="1782" y="1427050"/>
                    <a:pt x="93019" y="1548665"/>
                    <a:pt x="220252" y="1593641"/>
                  </a:cubicBezTo>
                  <a:close/>
                </a:path>
              </a:pathLst>
            </a:custGeom>
            <a:solidFill>
              <a:srgbClr val="2C92D5"/>
            </a:solidFill>
          </p:spPr>
          <p:txBody>
            <a:bodyPr/>
            <a:lstStyle/>
            <a:p>
              <a:endParaRPr lang="fr-FR"/>
            </a:p>
          </p:txBody>
        </p:sp>
        <p:sp>
          <p:nvSpPr>
            <p:cNvPr id="10" name="TextBox 10"/>
            <p:cNvSpPr txBox="1"/>
            <p:nvPr/>
          </p:nvSpPr>
          <p:spPr>
            <a:xfrm>
              <a:off x="0" y="-57150"/>
              <a:ext cx="660400" cy="1542860"/>
            </a:xfrm>
            <a:prstGeom prst="rect">
              <a:avLst/>
            </a:prstGeom>
          </p:spPr>
          <p:txBody>
            <a:bodyPr lIns="50800" tIns="50800" rIns="50800" bIns="50800" rtlCol="0" anchor="ctr"/>
            <a:lstStyle/>
            <a:p>
              <a:pPr algn="ctr">
                <a:lnSpc>
                  <a:spcPts val="3299"/>
                </a:lnSpc>
              </a:pPr>
              <a:endParaRPr/>
            </a:p>
          </p:txBody>
        </p:sp>
      </p:grpSp>
      <p:grpSp>
        <p:nvGrpSpPr>
          <p:cNvPr id="11" name="Group 11"/>
          <p:cNvGrpSpPr/>
          <p:nvPr/>
        </p:nvGrpSpPr>
        <p:grpSpPr>
          <a:xfrm>
            <a:off x="14450262" y="0"/>
            <a:ext cx="3577884" cy="9201117"/>
            <a:chOff x="0" y="0"/>
            <a:chExt cx="660400" cy="1698327"/>
          </a:xfrm>
        </p:grpSpPr>
        <p:sp>
          <p:nvSpPr>
            <p:cNvPr id="12" name="Freeform 12"/>
            <p:cNvSpPr/>
            <p:nvPr/>
          </p:nvSpPr>
          <p:spPr>
            <a:xfrm>
              <a:off x="0" y="0"/>
              <a:ext cx="660400" cy="1698327"/>
            </a:xfrm>
            <a:custGeom>
              <a:avLst/>
              <a:gdLst/>
              <a:ahLst/>
              <a:cxnLst/>
              <a:rect l="l" t="t" r="r" b="b"/>
              <a:pathLst>
                <a:path w="660400" h="1698327">
                  <a:moveTo>
                    <a:pt x="220252" y="1679258"/>
                  </a:moveTo>
                  <a:cubicBezTo>
                    <a:pt x="254109" y="1690772"/>
                    <a:pt x="292600" y="1698327"/>
                    <a:pt x="330378" y="1698327"/>
                  </a:cubicBezTo>
                  <a:cubicBezTo>
                    <a:pt x="368157" y="1698327"/>
                    <a:pt x="404509" y="1691850"/>
                    <a:pt x="438009" y="1680336"/>
                  </a:cubicBezTo>
                  <a:cubicBezTo>
                    <a:pt x="438723" y="1679977"/>
                    <a:pt x="439435" y="1679977"/>
                    <a:pt x="440148" y="1679617"/>
                  </a:cubicBezTo>
                  <a:cubicBezTo>
                    <a:pt x="565955" y="1633562"/>
                    <a:pt x="658618" y="1511948"/>
                    <a:pt x="660400" y="1350155"/>
                  </a:cubicBezTo>
                  <a:lnTo>
                    <a:pt x="660400" y="0"/>
                  </a:lnTo>
                  <a:lnTo>
                    <a:pt x="0" y="0"/>
                  </a:lnTo>
                  <a:lnTo>
                    <a:pt x="0" y="1349153"/>
                  </a:lnTo>
                  <a:cubicBezTo>
                    <a:pt x="1782" y="1512667"/>
                    <a:pt x="93019" y="1634282"/>
                    <a:pt x="220252" y="1679258"/>
                  </a:cubicBezTo>
                  <a:close/>
                </a:path>
              </a:pathLst>
            </a:custGeom>
            <a:solidFill>
              <a:srgbClr val="22325E"/>
            </a:solidFill>
          </p:spPr>
          <p:txBody>
            <a:bodyPr/>
            <a:lstStyle/>
            <a:p>
              <a:endParaRPr lang="fr-FR"/>
            </a:p>
          </p:txBody>
        </p:sp>
        <p:sp>
          <p:nvSpPr>
            <p:cNvPr id="13" name="TextBox 13"/>
            <p:cNvSpPr txBox="1"/>
            <p:nvPr/>
          </p:nvSpPr>
          <p:spPr>
            <a:xfrm>
              <a:off x="0" y="-57150"/>
              <a:ext cx="660400" cy="1628477"/>
            </a:xfrm>
            <a:prstGeom prst="rect">
              <a:avLst/>
            </a:prstGeom>
          </p:spPr>
          <p:txBody>
            <a:bodyPr lIns="50800" tIns="50800" rIns="50800" bIns="50800" rtlCol="0" anchor="ctr"/>
            <a:lstStyle/>
            <a:p>
              <a:pPr algn="ctr">
                <a:lnSpc>
                  <a:spcPts val="3299"/>
                </a:lnSpc>
              </a:pPr>
              <a:endParaRPr/>
            </a:p>
          </p:txBody>
        </p:sp>
      </p:grpSp>
      <p:sp>
        <p:nvSpPr>
          <p:cNvPr id="14" name="TextBox 14"/>
          <p:cNvSpPr txBox="1"/>
          <p:nvPr/>
        </p:nvSpPr>
        <p:spPr>
          <a:xfrm>
            <a:off x="-712589" y="8162925"/>
            <a:ext cx="14303779" cy="1990658"/>
          </a:xfrm>
          <a:prstGeom prst="rect">
            <a:avLst/>
          </a:prstGeom>
        </p:spPr>
        <p:txBody>
          <a:bodyPr lIns="0" tIns="0" rIns="0" bIns="0" rtlCol="0" anchor="t">
            <a:spAutoFit/>
          </a:bodyPr>
          <a:lstStyle/>
          <a:p>
            <a:pPr algn="ctr">
              <a:lnSpc>
                <a:spcPts val="7806"/>
              </a:lnSpc>
            </a:pPr>
            <a:r>
              <a:rPr lang="en-US" sz="6005" spc="180">
                <a:solidFill>
                  <a:srgbClr val="FFFFFF"/>
                </a:solidFill>
                <a:latin typeface="Liberation Sans Bold"/>
              </a:rPr>
              <a:t>PROS AND CONS </a:t>
            </a:r>
          </a:p>
          <a:p>
            <a:pPr algn="ctr">
              <a:lnSpc>
                <a:spcPts val="7806"/>
              </a:lnSpc>
            </a:pPr>
            <a:r>
              <a:rPr lang="en-US" sz="6005" spc="180">
                <a:solidFill>
                  <a:srgbClr val="FFFFFF"/>
                </a:solidFill>
                <a:latin typeface="Liberation Sans Bold"/>
              </a:rPr>
              <a:t> TRADE SECRETS vs PATENTS</a:t>
            </a:r>
          </a:p>
        </p:txBody>
      </p:sp>
      <p:sp>
        <p:nvSpPr>
          <p:cNvPr id="15" name="TextBox 15"/>
          <p:cNvSpPr txBox="1"/>
          <p:nvPr/>
        </p:nvSpPr>
        <p:spPr>
          <a:xfrm>
            <a:off x="14629087" y="9841230"/>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16" name="TextBox 16"/>
          <p:cNvSpPr txBox="1"/>
          <p:nvPr/>
        </p:nvSpPr>
        <p:spPr>
          <a:xfrm>
            <a:off x="669180" y="55589"/>
            <a:ext cx="3022804" cy="7187565"/>
          </a:xfrm>
          <a:prstGeom prst="rect">
            <a:avLst/>
          </a:prstGeom>
        </p:spPr>
        <p:txBody>
          <a:bodyPr lIns="0" tIns="0" rIns="0" bIns="0" rtlCol="0" anchor="t">
            <a:spAutoFit/>
          </a:bodyPr>
          <a:lstStyle/>
          <a:p>
            <a:pPr algn="ctr">
              <a:lnSpc>
                <a:spcPts val="4409"/>
              </a:lnSpc>
            </a:pPr>
            <a:r>
              <a:rPr lang="en-US" sz="3150">
                <a:solidFill>
                  <a:srgbClr val="000000"/>
                </a:solidFill>
                <a:latin typeface="Liberation Sans Bold"/>
              </a:rPr>
              <a:t>Trade secret protection is not limited in time </a:t>
            </a:r>
          </a:p>
          <a:p>
            <a:pPr algn="ctr">
              <a:lnSpc>
                <a:spcPts val="4409"/>
              </a:lnSpc>
            </a:pPr>
            <a:r>
              <a:rPr lang="en-US" sz="3150">
                <a:solidFill>
                  <a:srgbClr val="000000"/>
                </a:solidFill>
                <a:latin typeface="Liberation Sans Italics"/>
              </a:rPr>
              <a:t>(patents last in general for up to 20 years)</a:t>
            </a:r>
            <a:r>
              <a:rPr lang="en-US" sz="3150">
                <a:solidFill>
                  <a:srgbClr val="000000"/>
                </a:solidFill>
                <a:latin typeface="Liberation Sans"/>
              </a:rPr>
              <a:t>. </a:t>
            </a:r>
          </a:p>
          <a:p>
            <a:pPr algn="ctr">
              <a:lnSpc>
                <a:spcPts val="4409"/>
              </a:lnSpc>
            </a:pPr>
            <a:r>
              <a:rPr lang="en-US" sz="3150">
                <a:solidFill>
                  <a:srgbClr val="000000"/>
                </a:solidFill>
                <a:latin typeface="Liberation Sans Bold"/>
              </a:rPr>
              <a:t>It may continue indefinitely as long as the secret is not revealed to the public</a:t>
            </a:r>
          </a:p>
        </p:txBody>
      </p:sp>
      <p:sp>
        <p:nvSpPr>
          <p:cNvPr id="17" name="TextBox 17"/>
          <p:cNvSpPr txBox="1"/>
          <p:nvPr/>
        </p:nvSpPr>
        <p:spPr>
          <a:xfrm>
            <a:off x="5221639" y="80990"/>
            <a:ext cx="2970946" cy="7668260"/>
          </a:xfrm>
          <a:prstGeom prst="rect">
            <a:avLst/>
          </a:prstGeom>
        </p:spPr>
        <p:txBody>
          <a:bodyPr lIns="0" tIns="0" rIns="0" bIns="0" rtlCol="0" anchor="t">
            <a:spAutoFit/>
          </a:bodyPr>
          <a:lstStyle/>
          <a:p>
            <a:pPr algn="ctr">
              <a:lnSpc>
                <a:spcPts val="4689"/>
              </a:lnSpc>
            </a:pPr>
            <a:r>
              <a:rPr lang="en-US" sz="3349">
                <a:solidFill>
                  <a:srgbClr val="000000"/>
                </a:solidFill>
                <a:latin typeface="Liberation Sans Bold"/>
              </a:rPr>
              <a:t>Trade secrets involve no registration costs</a:t>
            </a:r>
          </a:p>
          <a:p>
            <a:pPr algn="ctr">
              <a:lnSpc>
                <a:spcPts val="4689"/>
              </a:lnSpc>
            </a:pPr>
            <a:endParaRPr lang="en-US" sz="3349">
              <a:solidFill>
                <a:srgbClr val="000000"/>
              </a:solidFill>
              <a:latin typeface="Liberation Sans Bold"/>
            </a:endParaRPr>
          </a:p>
          <a:p>
            <a:pPr algn="ctr">
              <a:lnSpc>
                <a:spcPts val="4689"/>
              </a:lnSpc>
            </a:pPr>
            <a:r>
              <a:rPr lang="en-US" sz="3349">
                <a:solidFill>
                  <a:srgbClr val="000000"/>
                </a:solidFill>
                <a:latin typeface="Liberation Sans Italics"/>
              </a:rPr>
              <a:t>(though keeping the information confidential may entail high costs in certain cases)</a:t>
            </a:r>
            <a:r>
              <a:rPr lang="en-US" sz="3349">
                <a:solidFill>
                  <a:srgbClr val="000000"/>
                </a:solidFill>
                <a:latin typeface="Liberation Sans"/>
              </a:rPr>
              <a:t>;</a:t>
            </a:r>
          </a:p>
          <a:p>
            <a:pPr algn="ctr">
              <a:lnSpc>
                <a:spcPts val="4689"/>
              </a:lnSpc>
            </a:pPr>
            <a:endParaRPr lang="en-US" sz="3349">
              <a:solidFill>
                <a:srgbClr val="000000"/>
              </a:solidFill>
              <a:latin typeface="Liberation Sans"/>
            </a:endParaRPr>
          </a:p>
        </p:txBody>
      </p:sp>
      <p:sp>
        <p:nvSpPr>
          <p:cNvPr id="18" name="TextBox 18"/>
          <p:cNvSpPr txBox="1"/>
          <p:nvPr/>
        </p:nvSpPr>
        <p:spPr>
          <a:xfrm>
            <a:off x="9985162" y="1520045"/>
            <a:ext cx="2784220" cy="4613911"/>
          </a:xfrm>
          <a:prstGeom prst="rect">
            <a:avLst/>
          </a:prstGeom>
        </p:spPr>
        <p:txBody>
          <a:bodyPr lIns="0" tIns="0" rIns="0" bIns="0" rtlCol="0" anchor="t">
            <a:spAutoFit/>
          </a:bodyPr>
          <a:lstStyle/>
          <a:p>
            <a:pPr algn="ctr">
              <a:lnSpc>
                <a:spcPts val="6089"/>
              </a:lnSpc>
            </a:pPr>
            <a:r>
              <a:rPr lang="en-US" sz="4349">
                <a:solidFill>
                  <a:srgbClr val="000000"/>
                </a:solidFill>
                <a:latin typeface="Liberation Sans Bold"/>
              </a:rPr>
              <a:t>Trade secrets have immediate effect</a:t>
            </a:r>
          </a:p>
          <a:p>
            <a:pPr algn="ctr">
              <a:lnSpc>
                <a:spcPts val="6089"/>
              </a:lnSpc>
            </a:pPr>
            <a:endParaRPr lang="en-US" sz="4349">
              <a:solidFill>
                <a:srgbClr val="000000"/>
              </a:solidFill>
              <a:latin typeface="Liberation Sans Bold"/>
            </a:endParaRPr>
          </a:p>
        </p:txBody>
      </p:sp>
      <p:sp>
        <p:nvSpPr>
          <p:cNvPr id="19" name="TextBox 19"/>
          <p:cNvSpPr txBox="1"/>
          <p:nvPr/>
        </p:nvSpPr>
        <p:spPr>
          <a:xfrm>
            <a:off x="14713996" y="691052"/>
            <a:ext cx="3051498" cy="6262371"/>
          </a:xfrm>
          <a:prstGeom prst="rect">
            <a:avLst/>
          </a:prstGeom>
        </p:spPr>
        <p:txBody>
          <a:bodyPr lIns="0" tIns="0" rIns="0" bIns="0" rtlCol="0" anchor="t">
            <a:spAutoFit/>
          </a:bodyPr>
          <a:lstStyle/>
          <a:p>
            <a:pPr algn="ctr">
              <a:lnSpc>
                <a:spcPts val="5529"/>
              </a:lnSpc>
            </a:pPr>
            <a:r>
              <a:rPr lang="en-US" sz="3949">
                <a:solidFill>
                  <a:srgbClr val="FFFFFF"/>
                </a:solidFill>
                <a:latin typeface="Liberation Sans Bold"/>
              </a:rPr>
              <a:t>Trade secret protection does not require compliance with formalities or public disclosure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0317" y="1166764"/>
            <a:ext cx="18288000" cy="9992614"/>
            <a:chOff x="0" y="0"/>
            <a:chExt cx="4816593" cy="2631799"/>
          </a:xfrm>
        </p:grpSpPr>
        <p:sp>
          <p:nvSpPr>
            <p:cNvPr id="3" name="Freeform 3"/>
            <p:cNvSpPr/>
            <p:nvPr/>
          </p:nvSpPr>
          <p:spPr>
            <a:xfrm>
              <a:off x="0" y="0"/>
              <a:ext cx="4816592" cy="2631799"/>
            </a:xfrm>
            <a:custGeom>
              <a:avLst/>
              <a:gdLst/>
              <a:ahLst/>
              <a:cxnLst/>
              <a:rect l="l" t="t" r="r" b="b"/>
              <a:pathLst>
                <a:path w="4816592" h="2631799">
                  <a:moveTo>
                    <a:pt x="37677" y="0"/>
                  </a:moveTo>
                  <a:lnTo>
                    <a:pt x="4778916" y="0"/>
                  </a:lnTo>
                  <a:cubicBezTo>
                    <a:pt x="4788908" y="0"/>
                    <a:pt x="4798492" y="3969"/>
                    <a:pt x="4805557" y="11035"/>
                  </a:cubicBezTo>
                  <a:cubicBezTo>
                    <a:pt x="4812623" y="18101"/>
                    <a:pt x="4816592" y="27684"/>
                    <a:pt x="4816592" y="37677"/>
                  </a:cubicBezTo>
                  <a:lnTo>
                    <a:pt x="4816592" y="2594123"/>
                  </a:lnTo>
                  <a:cubicBezTo>
                    <a:pt x="4816592" y="2614931"/>
                    <a:pt x="4799724" y="2631799"/>
                    <a:pt x="4778916" y="2631799"/>
                  </a:cubicBezTo>
                  <a:lnTo>
                    <a:pt x="37677" y="2631799"/>
                  </a:lnTo>
                  <a:cubicBezTo>
                    <a:pt x="16868" y="2631799"/>
                    <a:pt x="0" y="2614931"/>
                    <a:pt x="0" y="2594123"/>
                  </a:cubicBezTo>
                  <a:lnTo>
                    <a:pt x="0" y="37677"/>
                  </a:lnTo>
                  <a:cubicBezTo>
                    <a:pt x="0" y="16868"/>
                    <a:pt x="16868" y="0"/>
                    <a:pt x="37677" y="0"/>
                  </a:cubicBezTo>
                  <a:close/>
                </a:path>
              </a:pathLst>
            </a:custGeom>
            <a:solidFill>
              <a:srgbClr val="2447AA"/>
            </a:solidFill>
          </p:spPr>
          <p:txBody>
            <a:bodyPr/>
            <a:lstStyle/>
            <a:p>
              <a:endParaRPr lang="fr-FR"/>
            </a:p>
          </p:txBody>
        </p:sp>
        <p:sp>
          <p:nvSpPr>
            <p:cNvPr id="4" name="TextBox 4"/>
            <p:cNvSpPr txBox="1"/>
            <p:nvPr/>
          </p:nvSpPr>
          <p:spPr>
            <a:xfrm>
              <a:off x="0" y="-38100"/>
              <a:ext cx="4816593" cy="266989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24698" y="229733"/>
            <a:ext cx="1919011" cy="630875"/>
          </a:xfrm>
          <a:custGeom>
            <a:avLst/>
            <a:gdLst/>
            <a:ahLst/>
            <a:cxnLst/>
            <a:rect l="l" t="t" r="r" b="b"/>
            <a:pathLst>
              <a:path w="1919011" h="630875">
                <a:moveTo>
                  <a:pt x="0" y="0"/>
                </a:moveTo>
                <a:lnTo>
                  <a:pt x="1919012" y="0"/>
                </a:lnTo>
                <a:lnTo>
                  <a:pt x="1919012" y="630875"/>
                </a:lnTo>
                <a:lnTo>
                  <a:pt x="0" y="630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6" name="Group 6"/>
          <p:cNvGrpSpPr/>
          <p:nvPr/>
        </p:nvGrpSpPr>
        <p:grpSpPr>
          <a:xfrm>
            <a:off x="7739143" y="229733"/>
            <a:ext cx="2809714" cy="1838731"/>
            <a:chOff x="0" y="0"/>
            <a:chExt cx="1373119" cy="898596"/>
          </a:xfrm>
        </p:grpSpPr>
        <p:sp>
          <p:nvSpPr>
            <p:cNvPr id="7" name="Freeform 7"/>
            <p:cNvSpPr/>
            <p:nvPr/>
          </p:nvSpPr>
          <p:spPr>
            <a:xfrm>
              <a:off x="17944" y="0"/>
              <a:ext cx="1337230" cy="898596"/>
            </a:xfrm>
            <a:custGeom>
              <a:avLst/>
              <a:gdLst/>
              <a:ahLst/>
              <a:cxnLst/>
              <a:rect l="l" t="t" r="r" b="b"/>
              <a:pathLst>
                <a:path w="1337230" h="898596">
                  <a:moveTo>
                    <a:pt x="292717" y="0"/>
                  </a:moveTo>
                  <a:lnTo>
                    <a:pt x="1044514" y="0"/>
                  </a:lnTo>
                  <a:cubicBezTo>
                    <a:pt x="1107355" y="0"/>
                    <a:pt x="1161816" y="43522"/>
                    <a:pt x="1175677" y="104815"/>
                  </a:cubicBezTo>
                  <a:lnTo>
                    <a:pt x="1331473" y="793781"/>
                  </a:lnTo>
                  <a:cubicBezTo>
                    <a:pt x="1337231" y="819241"/>
                    <a:pt x="1331095" y="845938"/>
                    <a:pt x="1314799" y="866330"/>
                  </a:cubicBezTo>
                  <a:cubicBezTo>
                    <a:pt x="1298503" y="886723"/>
                    <a:pt x="1273817" y="898596"/>
                    <a:pt x="1247714" y="898596"/>
                  </a:cubicBezTo>
                  <a:lnTo>
                    <a:pt x="89517" y="898596"/>
                  </a:lnTo>
                  <a:cubicBezTo>
                    <a:pt x="63414" y="898596"/>
                    <a:pt x="38727" y="886723"/>
                    <a:pt x="22432" y="866330"/>
                  </a:cubicBezTo>
                  <a:cubicBezTo>
                    <a:pt x="6136" y="845938"/>
                    <a:pt x="0" y="819241"/>
                    <a:pt x="5758" y="793781"/>
                  </a:cubicBezTo>
                  <a:lnTo>
                    <a:pt x="161554" y="104815"/>
                  </a:lnTo>
                  <a:cubicBezTo>
                    <a:pt x="175414" y="43522"/>
                    <a:pt x="229876" y="0"/>
                    <a:pt x="292717" y="0"/>
                  </a:cubicBezTo>
                  <a:close/>
                </a:path>
              </a:pathLst>
            </a:custGeom>
            <a:solidFill>
              <a:srgbClr val="2447AA"/>
            </a:solidFill>
          </p:spPr>
          <p:txBody>
            <a:bodyPr/>
            <a:lstStyle/>
            <a:p>
              <a:endParaRPr lang="fr-FR"/>
            </a:p>
          </p:txBody>
        </p:sp>
        <p:sp>
          <p:nvSpPr>
            <p:cNvPr id="8" name="TextBox 8"/>
            <p:cNvSpPr txBox="1"/>
            <p:nvPr/>
          </p:nvSpPr>
          <p:spPr>
            <a:xfrm>
              <a:off x="127000" y="-38100"/>
              <a:ext cx="1119119" cy="93669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33302" y="3500006"/>
            <a:ext cx="7947031" cy="6416626"/>
            <a:chOff x="0" y="0"/>
            <a:chExt cx="1658756" cy="1339320"/>
          </a:xfrm>
        </p:grpSpPr>
        <p:sp>
          <p:nvSpPr>
            <p:cNvPr id="10" name="Freeform 10"/>
            <p:cNvSpPr/>
            <p:nvPr/>
          </p:nvSpPr>
          <p:spPr>
            <a:xfrm>
              <a:off x="0" y="0"/>
              <a:ext cx="1658756" cy="1339320"/>
            </a:xfrm>
            <a:custGeom>
              <a:avLst/>
              <a:gdLst/>
              <a:ahLst/>
              <a:cxnLst/>
              <a:rect l="l" t="t" r="r" b="b"/>
              <a:pathLst>
                <a:path w="1658756" h="1339320">
                  <a:moveTo>
                    <a:pt x="0" y="0"/>
                  </a:moveTo>
                  <a:lnTo>
                    <a:pt x="1658756" y="0"/>
                  </a:lnTo>
                  <a:lnTo>
                    <a:pt x="1658756" y="1339320"/>
                  </a:lnTo>
                  <a:lnTo>
                    <a:pt x="0" y="1339320"/>
                  </a:lnTo>
                  <a:close/>
                </a:path>
              </a:pathLst>
            </a:custGeom>
            <a:solidFill>
              <a:srgbClr val="FFFFFF"/>
            </a:solidFill>
          </p:spPr>
          <p:txBody>
            <a:bodyPr/>
            <a:lstStyle/>
            <a:p>
              <a:endParaRPr lang="fr-FR"/>
            </a:p>
          </p:txBody>
        </p:sp>
        <p:sp>
          <p:nvSpPr>
            <p:cNvPr id="11" name="TextBox 11"/>
            <p:cNvSpPr txBox="1"/>
            <p:nvPr/>
          </p:nvSpPr>
          <p:spPr>
            <a:xfrm>
              <a:off x="0" y="-66675"/>
              <a:ext cx="1658756" cy="140599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1009281" y="3055889"/>
            <a:ext cx="1069420" cy="699849"/>
            <a:chOff x="0" y="0"/>
            <a:chExt cx="1373119" cy="898596"/>
          </a:xfrm>
        </p:grpSpPr>
        <p:sp>
          <p:nvSpPr>
            <p:cNvPr id="13" name="Freeform 13"/>
            <p:cNvSpPr/>
            <p:nvPr/>
          </p:nvSpPr>
          <p:spPr>
            <a:xfrm>
              <a:off x="22968" y="0"/>
              <a:ext cx="1327182" cy="898596"/>
            </a:xfrm>
            <a:custGeom>
              <a:avLst/>
              <a:gdLst/>
              <a:ahLst/>
              <a:cxnLst/>
              <a:rect l="l" t="t" r="r" b="b"/>
              <a:pathLst>
                <a:path w="1327182" h="898596">
                  <a:moveTo>
                    <a:pt x="317780" y="0"/>
                  </a:moveTo>
                  <a:lnTo>
                    <a:pt x="1009403" y="0"/>
                  </a:lnTo>
                  <a:cubicBezTo>
                    <a:pt x="1089838" y="0"/>
                    <a:pt x="1159548" y="55707"/>
                    <a:pt x="1177289" y="134161"/>
                  </a:cubicBezTo>
                  <a:lnTo>
                    <a:pt x="1319813" y="764435"/>
                  </a:lnTo>
                  <a:cubicBezTo>
                    <a:pt x="1327182" y="797024"/>
                    <a:pt x="1319329" y="831196"/>
                    <a:pt x="1298471" y="857297"/>
                  </a:cubicBezTo>
                  <a:cubicBezTo>
                    <a:pt x="1277613" y="883398"/>
                    <a:pt x="1246015" y="898596"/>
                    <a:pt x="1212603" y="898596"/>
                  </a:cubicBezTo>
                  <a:lnTo>
                    <a:pt x="114580" y="898596"/>
                  </a:lnTo>
                  <a:cubicBezTo>
                    <a:pt x="81168" y="898596"/>
                    <a:pt x="49570" y="883398"/>
                    <a:pt x="28712" y="857297"/>
                  </a:cubicBezTo>
                  <a:cubicBezTo>
                    <a:pt x="7854" y="831196"/>
                    <a:pt x="0" y="797024"/>
                    <a:pt x="7370" y="764435"/>
                  </a:cubicBezTo>
                  <a:lnTo>
                    <a:pt x="149894" y="134161"/>
                  </a:lnTo>
                  <a:cubicBezTo>
                    <a:pt x="167635" y="55707"/>
                    <a:pt x="237345" y="0"/>
                    <a:pt x="317780" y="0"/>
                  </a:cubicBezTo>
                  <a:close/>
                </a:path>
              </a:pathLst>
            </a:custGeom>
            <a:solidFill>
              <a:srgbClr val="FFFFFF"/>
            </a:solidFill>
          </p:spPr>
          <p:txBody>
            <a:bodyPr/>
            <a:lstStyle/>
            <a:p>
              <a:endParaRPr lang="fr-FR"/>
            </a:p>
          </p:txBody>
        </p:sp>
        <p:sp>
          <p:nvSpPr>
            <p:cNvPr id="14" name="TextBox 14"/>
            <p:cNvSpPr txBox="1"/>
            <p:nvPr/>
          </p:nvSpPr>
          <p:spPr>
            <a:xfrm>
              <a:off x="127000" y="-38100"/>
              <a:ext cx="1119119" cy="936696"/>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384204" y="3198098"/>
            <a:ext cx="319574" cy="319574"/>
          </a:xfrm>
          <a:custGeom>
            <a:avLst/>
            <a:gdLst/>
            <a:ahLst/>
            <a:cxnLst/>
            <a:rect l="l" t="t" r="r" b="b"/>
            <a:pathLst>
              <a:path w="319574" h="319574">
                <a:moveTo>
                  <a:pt x="0" y="0"/>
                </a:moveTo>
                <a:lnTo>
                  <a:pt x="319574" y="0"/>
                </a:lnTo>
                <a:lnTo>
                  <a:pt x="319574" y="319574"/>
                </a:lnTo>
                <a:lnTo>
                  <a:pt x="0" y="319574"/>
                </a:lnTo>
                <a:lnTo>
                  <a:pt x="0" y="0"/>
                </a:lnTo>
                <a:close/>
              </a:path>
            </a:pathLst>
          </a:custGeom>
          <a:blipFill>
            <a:blip r:embed="rId4"/>
            <a:stretch>
              <a:fillRect/>
            </a:stretch>
          </a:blipFill>
        </p:spPr>
        <p:txBody>
          <a:bodyPr/>
          <a:lstStyle/>
          <a:p>
            <a:endParaRPr lang="fr-FR"/>
          </a:p>
        </p:txBody>
      </p:sp>
      <p:grpSp>
        <p:nvGrpSpPr>
          <p:cNvPr id="16" name="Group 16"/>
          <p:cNvGrpSpPr/>
          <p:nvPr/>
        </p:nvGrpSpPr>
        <p:grpSpPr>
          <a:xfrm>
            <a:off x="9504631" y="3500006"/>
            <a:ext cx="7909432" cy="6416626"/>
            <a:chOff x="0" y="0"/>
            <a:chExt cx="1650908" cy="1339320"/>
          </a:xfrm>
        </p:grpSpPr>
        <p:sp>
          <p:nvSpPr>
            <p:cNvPr id="17" name="Freeform 17"/>
            <p:cNvSpPr/>
            <p:nvPr/>
          </p:nvSpPr>
          <p:spPr>
            <a:xfrm>
              <a:off x="0" y="0"/>
              <a:ext cx="1650908" cy="1339320"/>
            </a:xfrm>
            <a:custGeom>
              <a:avLst/>
              <a:gdLst/>
              <a:ahLst/>
              <a:cxnLst/>
              <a:rect l="l" t="t" r="r" b="b"/>
              <a:pathLst>
                <a:path w="1650908" h="1339320">
                  <a:moveTo>
                    <a:pt x="0" y="0"/>
                  </a:moveTo>
                  <a:lnTo>
                    <a:pt x="1650908" y="0"/>
                  </a:lnTo>
                  <a:lnTo>
                    <a:pt x="1650908" y="1339320"/>
                  </a:lnTo>
                  <a:lnTo>
                    <a:pt x="0" y="1339320"/>
                  </a:lnTo>
                  <a:close/>
                </a:path>
              </a:pathLst>
            </a:custGeom>
            <a:solidFill>
              <a:srgbClr val="FFFFFF"/>
            </a:solidFill>
          </p:spPr>
          <p:txBody>
            <a:bodyPr/>
            <a:lstStyle/>
            <a:p>
              <a:endParaRPr lang="fr-FR"/>
            </a:p>
          </p:txBody>
        </p:sp>
        <p:sp>
          <p:nvSpPr>
            <p:cNvPr id="18" name="TextBox 18"/>
            <p:cNvSpPr txBox="1"/>
            <p:nvPr/>
          </p:nvSpPr>
          <p:spPr>
            <a:xfrm>
              <a:off x="0" y="-66675"/>
              <a:ext cx="1650908" cy="140599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9981402" y="3055889"/>
            <a:ext cx="1069420" cy="699849"/>
            <a:chOff x="0" y="0"/>
            <a:chExt cx="1373119" cy="898596"/>
          </a:xfrm>
        </p:grpSpPr>
        <p:sp>
          <p:nvSpPr>
            <p:cNvPr id="20" name="Freeform 20"/>
            <p:cNvSpPr/>
            <p:nvPr/>
          </p:nvSpPr>
          <p:spPr>
            <a:xfrm>
              <a:off x="22968" y="0"/>
              <a:ext cx="1327182" cy="898596"/>
            </a:xfrm>
            <a:custGeom>
              <a:avLst/>
              <a:gdLst/>
              <a:ahLst/>
              <a:cxnLst/>
              <a:rect l="l" t="t" r="r" b="b"/>
              <a:pathLst>
                <a:path w="1327182" h="898596">
                  <a:moveTo>
                    <a:pt x="317780" y="0"/>
                  </a:moveTo>
                  <a:lnTo>
                    <a:pt x="1009403" y="0"/>
                  </a:lnTo>
                  <a:cubicBezTo>
                    <a:pt x="1089838" y="0"/>
                    <a:pt x="1159548" y="55707"/>
                    <a:pt x="1177289" y="134161"/>
                  </a:cubicBezTo>
                  <a:lnTo>
                    <a:pt x="1319813" y="764435"/>
                  </a:lnTo>
                  <a:cubicBezTo>
                    <a:pt x="1327182" y="797024"/>
                    <a:pt x="1319329" y="831196"/>
                    <a:pt x="1298471" y="857297"/>
                  </a:cubicBezTo>
                  <a:cubicBezTo>
                    <a:pt x="1277613" y="883398"/>
                    <a:pt x="1246015" y="898596"/>
                    <a:pt x="1212603" y="898596"/>
                  </a:cubicBezTo>
                  <a:lnTo>
                    <a:pt x="114580" y="898596"/>
                  </a:lnTo>
                  <a:cubicBezTo>
                    <a:pt x="81168" y="898596"/>
                    <a:pt x="49570" y="883398"/>
                    <a:pt x="28712" y="857297"/>
                  </a:cubicBezTo>
                  <a:cubicBezTo>
                    <a:pt x="7854" y="831196"/>
                    <a:pt x="0" y="797024"/>
                    <a:pt x="7370" y="764435"/>
                  </a:cubicBezTo>
                  <a:lnTo>
                    <a:pt x="149894" y="134161"/>
                  </a:lnTo>
                  <a:cubicBezTo>
                    <a:pt x="167635" y="55707"/>
                    <a:pt x="237345" y="0"/>
                    <a:pt x="317780" y="0"/>
                  </a:cubicBezTo>
                  <a:close/>
                </a:path>
              </a:pathLst>
            </a:custGeom>
            <a:solidFill>
              <a:srgbClr val="FFFFFF"/>
            </a:solidFill>
          </p:spPr>
          <p:txBody>
            <a:bodyPr/>
            <a:lstStyle/>
            <a:p>
              <a:endParaRPr lang="fr-FR"/>
            </a:p>
          </p:txBody>
        </p:sp>
        <p:sp>
          <p:nvSpPr>
            <p:cNvPr id="21" name="TextBox 21"/>
            <p:cNvSpPr txBox="1"/>
            <p:nvPr/>
          </p:nvSpPr>
          <p:spPr>
            <a:xfrm>
              <a:off x="127000" y="-38100"/>
              <a:ext cx="1119119" cy="936696"/>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0356325" y="3198098"/>
            <a:ext cx="319574" cy="319574"/>
          </a:xfrm>
          <a:custGeom>
            <a:avLst/>
            <a:gdLst/>
            <a:ahLst/>
            <a:cxnLst/>
            <a:rect l="l" t="t" r="r" b="b"/>
            <a:pathLst>
              <a:path w="319574" h="319574">
                <a:moveTo>
                  <a:pt x="0" y="0"/>
                </a:moveTo>
                <a:lnTo>
                  <a:pt x="319575" y="0"/>
                </a:lnTo>
                <a:lnTo>
                  <a:pt x="319575" y="319574"/>
                </a:lnTo>
                <a:lnTo>
                  <a:pt x="0" y="319574"/>
                </a:lnTo>
                <a:lnTo>
                  <a:pt x="0" y="0"/>
                </a:lnTo>
                <a:close/>
              </a:path>
            </a:pathLst>
          </a:custGeom>
          <a:blipFill>
            <a:blip r:embed="rId4"/>
            <a:stretch>
              <a:fillRect/>
            </a:stretch>
          </a:blipFill>
        </p:spPr>
        <p:txBody>
          <a:bodyPr/>
          <a:lstStyle/>
          <a:p>
            <a:endParaRPr lang="fr-FR"/>
          </a:p>
        </p:txBody>
      </p:sp>
      <p:sp>
        <p:nvSpPr>
          <p:cNvPr id="23" name="Freeform 23"/>
          <p:cNvSpPr/>
          <p:nvPr/>
        </p:nvSpPr>
        <p:spPr>
          <a:xfrm>
            <a:off x="8800650" y="327644"/>
            <a:ext cx="727334" cy="755671"/>
          </a:xfrm>
          <a:custGeom>
            <a:avLst/>
            <a:gdLst/>
            <a:ahLst/>
            <a:cxnLst/>
            <a:rect l="l" t="t" r="r" b="b"/>
            <a:pathLst>
              <a:path w="727334" h="755671">
                <a:moveTo>
                  <a:pt x="0" y="0"/>
                </a:moveTo>
                <a:lnTo>
                  <a:pt x="727334" y="0"/>
                </a:lnTo>
                <a:lnTo>
                  <a:pt x="727334" y="755672"/>
                </a:lnTo>
                <a:lnTo>
                  <a:pt x="0" y="7556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4" name="TextBox 24"/>
          <p:cNvSpPr txBox="1"/>
          <p:nvPr/>
        </p:nvSpPr>
        <p:spPr>
          <a:xfrm>
            <a:off x="3183917" y="1033414"/>
            <a:ext cx="11920166" cy="1936750"/>
          </a:xfrm>
          <a:prstGeom prst="rect">
            <a:avLst/>
          </a:prstGeom>
        </p:spPr>
        <p:txBody>
          <a:bodyPr lIns="0" tIns="0" rIns="0" bIns="0" rtlCol="0" anchor="t">
            <a:spAutoFit/>
          </a:bodyPr>
          <a:lstStyle/>
          <a:p>
            <a:pPr algn="ctr">
              <a:lnSpc>
                <a:spcPts val="7699"/>
              </a:lnSpc>
            </a:pPr>
            <a:r>
              <a:rPr lang="en-US" sz="5499" spc="164">
                <a:solidFill>
                  <a:srgbClr val="FFFFFF"/>
                </a:solidFill>
                <a:latin typeface="Liberation Sans Bold"/>
              </a:rPr>
              <a:t>PROS AND CONS </a:t>
            </a:r>
          </a:p>
          <a:p>
            <a:pPr algn="ctr">
              <a:lnSpc>
                <a:spcPts val="7699"/>
              </a:lnSpc>
            </a:pPr>
            <a:r>
              <a:rPr lang="en-US" sz="5499" spc="164">
                <a:solidFill>
                  <a:srgbClr val="FFFFFF"/>
                </a:solidFill>
                <a:latin typeface="Liberation Sans Bold"/>
              </a:rPr>
              <a:t> TRADE SECRETS vs PATENTS</a:t>
            </a:r>
          </a:p>
        </p:txBody>
      </p:sp>
      <p:sp>
        <p:nvSpPr>
          <p:cNvPr id="25" name="TextBox 25"/>
          <p:cNvSpPr txBox="1"/>
          <p:nvPr/>
        </p:nvSpPr>
        <p:spPr>
          <a:xfrm>
            <a:off x="1048743" y="3991667"/>
            <a:ext cx="7516149" cy="5426710"/>
          </a:xfrm>
          <a:prstGeom prst="rect">
            <a:avLst/>
          </a:prstGeom>
        </p:spPr>
        <p:txBody>
          <a:bodyPr lIns="0" tIns="0" rIns="0" bIns="0" rtlCol="0" anchor="t">
            <a:spAutoFit/>
          </a:bodyPr>
          <a:lstStyle/>
          <a:p>
            <a:pPr algn="just">
              <a:lnSpc>
                <a:spcPts val="4339"/>
              </a:lnSpc>
            </a:pPr>
            <a:r>
              <a:rPr lang="en-US" sz="3099">
                <a:solidFill>
                  <a:srgbClr val="2447AA"/>
                </a:solidFill>
                <a:latin typeface="Liberation Sans"/>
              </a:rPr>
              <a:t>If the secret is embodied in an innovative product, others may be able to inspect it, dissect it and analyze it (i.e. “reverse engineer” it) and discover the secret and be thereafter entitled to use it. </a:t>
            </a:r>
          </a:p>
          <a:p>
            <a:pPr algn="just">
              <a:lnSpc>
                <a:spcPts val="4339"/>
              </a:lnSpc>
            </a:pPr>
            <a:endParaRPr lang="en-US" sz="3099">
              <a:solidFill>
                <a:srgbClr val="2447AA"/>
              </a:solidFill>
              <a:latin typeface="Liberation Sans"/>
            </a:endParaRPr>
          </a:p>
          <a:p>
            <a:pPr algn="just">
              <a:lnSpc>
                <a:spcPts val="4339"/>
              </a:lnSpc>
            </a:pPr>
            <a:r>
              <a:rPr lang="en-US" sz="3099">
                <a:solidFill>
                  <a:srgbClr val="2447AA"/>
                </a:solidFill>
                <a:latin typeface="Liberation Sans"/>
              </a:rPr>
              <a:t>Trade secret protection does not provide the exclusive right to exclude third parties from making commercial use of it. </a:t>
            </a:r>
          </a:p>
          <a:p>
            <a:pPr algn="just">
              <a:lnSpc>
                <a:spcPts val="4339"/>
              </a:lnSpc>
            </a:pPr>
            <a:endParaRPr lang="en-US" sz="3099">
              <a:solidFill>
                <a:srgbClr val="2447AA"/>
              </a:solidFill>
              <a:latin typeface="Liberation Sans"/>
            </a:endParaRPr>
          </a:p>
        </p:txBody>
      </p:sp>
      <p:sp>
        <p:nvSpPr>
          <p:cNvPr id="26" name="TextBox 26"/>
          <p:cNvSpPr txBox="1"/>
          <p:nvPr/>
        </p:nvSpPr>
        <p:spPr>
          <a:xfrm>
            <a:off x="9961085" y="5040109"/>
            <a:ext cx="7038234" cy="3320300"/>
          </a:xfrm>
          <a:prstGeom prst="rect">
            <a:avLst/>
          </a:prstGeom>
        </p:spPr>
        <p:txBody>
          <a:bodyPr lIns="0" tIns="0" rIns="0" bIns="0" rtlCol="0" anchor="t">
            <a:spAutoFit/>
          </a:bodyPr>
          <a:lstStyle/>
          <a:p>
            <a:pPr algn="just">
              <a:lnSpc>
                <a:spcPts val="4416"/>
              </a:lnSpc>
            </a:pPr>
            <a:r>
              <a:rPr lang="en-US" sz="3154">
                <a:solidFill>
                  <a:srgbClr val="2447AA"/>
                </a:solidFill>
                <a:latin typeface="Liberation Sans"/>
              </a:rPr>
              <a:t>A trade secret may be patented by someone else who developed the relevant information by legitimate means, for example, inventions developed independently by others.</a:t>
            </a:r>
          </a:p>
          <a:p>
            <a:pPr algn="just">
              <a:lnSpc>
                <a:spcPts val="4416"/>
              </a:lnSpc>
            </a:pPr>
            <a:endParaRPr lang="en-US" sz="3154">
              <a:solidFill>
                <a:srgbClr val="2447AA"/>
              </a:solidFill>
              <a:latin typeface="Liberatio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0317" y="1028700"/>
            <a:ext cx="18288000" cy="9992614"/>
            <a:chOff x="0" y="0"/>
            <a:chExt cx="4816593" cy="2631799"/>
          </a:xfrm>
        </p:grpSpPr>
        <p:sp>
          <p:nvSpPr>
            <p:cNvPr id="3" name="Freeform 3"/>
            <p:cNvSpPr/>
            <p:nvPr/>
          </p:nvSpPr>
          <p:spPr>
            <a:xfrm>
              <a:off x="0" y="0"/>
              <a:ext cx="4816592" cy="2631799"/>
            </a:xfrm>
            <a:custGeom>
              <a:avLst/>
              <a:gdLst/>
              <a:ahLst/>
              <a:cxnLst/>
              <a:rect l="l" t="t" r="r" b="b"/>
              <a:pathLst>
                <a:path w="4816592" h="2631799">
                  <a:moveTo>
                    <a:pt x="37677" y="0"/>
                  </a:moveTo>
                  <a:lnTo>
                    <a:pt x="4778916" y="0"/>
                  </a:lnTo>
                  <a:cubicBezTo>
                    <a:pt x="4788908" y="0"/>
                    <a:pt x="4798492" y="3969"/>
                    <a:pt x="4805557" y="11035"/>
                  </a:cubicBezTo>
                  <a:cubicBezTo>
                    <a:pt x="4812623" y="18101"/>
                    <a:pt x="4816592" y="27684"/>
                    <a:pt x="4816592" y="37677"/>
                  </a:cubicBezTo>
                  <a:lnTo>
                    <a:pt x="4816592" y="2594123"/>
                  </a:lnTo>
                  <a:cubicBezTo>
                    <a:pt x="4816592" y="2614931"/>
                    <a:pt x="4799724" y="2631799"/>
                    <a:pt x="4778916" y="2631799"/>
                  </a:cubicBezTo>
                  <a:lnTo>
                    <a:pt x="37677" y="2631799"/>
                  </a:lnTo>
                  <a:cubicBezTo>
                    <a:pt x="16868" y="2631799"/>
                    <a:pt x="0" y="2614931"/>
                    <a:pt x="0" y="2594123"/>
                  </a:cubicBezTo>
                  <a:lnTo>
                    <a:pt x="0" y="37677"/>
                  </a:lnTo>
                  <a:cubicBezTo>
                    <a:pt x="0" y="16868"/>
                    <a:pt x="16868" y="0"/>
                    <a:pt x="37677" y="0"/>
                  </a:cubicBezTo>
                  <a:close/>
                </a:path>
              </a:pathLst>
            </a:custGeom>
            <a:solidFill>
              <a:srgbClr val="2447AA"/>
            </a:solidFill>
          </p:spPr>
          <p:txBody>
            <a:bodyPr/>
            <a:lstStyle/>
            <a:p>
              <a:endParaRPr lang="fr-FR"/>
            </a:p>
          </p:txBody>
        </p:sp>
        <p:sp>
          <p:nvSpPr>
            <p:cNvPr id="4" name="TextBox 4"/>
            <p:cNvSpPr txBox="1"/>
            <p:nvPr/>
          </p:nvSpPr>
          <p:spPr>
            <a:xfrm>
              <a:off x="0" y="-38100"/>
              <a:ext cx="4816593" cy="266989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8263056" y="1028700"/>
            <a:ext cx="18288000" cy="9992614"/>
            <a:chOff x="0" y="0"/>
            <a:chExt cx="4816593" cy="2631799"/>
          </a:xfrm>
        </p:grpSpPr>
        <p:sp>
          <p:nvSpPr>
            <p:cNvPr id="6" name="Freeform 6"/>
            <p:cNvSpPr/>
            <p:nvPr/>
          </p:nvSpPr>
          <p:spPr>
            <a:xfrm>
              <a:off x="0" y="0"/>
              <a:ext cx="4816592" cy="2631799"/>
            </a:xfrm>
            <a:custGeom>
              <a:avLst/>
              <a:gdLst/>
              <a:ahLst/>
              <a:cxnLst/>
              <a:rect l="l" t="t" r="r" b="b"/>
              <a:pathLst>
                <a:path w="4816592" h="2631799">
                  <a:moveTo>
                    <a:pt x="37677" y="0"/>
                  </a:moveTo>
                  <a:lnTo>
                    <a:pt x="4778916" y="0"/>
                  </a:lnTo>
                  <a:cubicBezTo>
                    <a:pt x="4788908" y="0"/>
                    <a:pt x="4798492" y="3969"/>
                    <a:pt x="4805557" y="11035"/>
                  </a:cubicBezTo>
                  <a:cubicBezTo>
                    <a:pt x="4812623" y="18101"/>
                    <a:pt x="4816592" y="27684"/>
                    <a:pt x="4816592" y="37677"/>
                  </a:cubicBezTo>
                  <a:lnTo>
                    <a:pt x="4816592" y="2594123"/>
                  </a:lnTo>
                  <a:cubicBezTo>
                    <a:pt x="4816592" y="2614931"/>
                    <a:pt x="4799724" y="2631799"/>
                    <a:pt x="4778916" y="2631799"/>
                  </a:cubicBezTo>
                  <a:lnTo>
                    <a:pt x="37677" y="2631799"/>
                  </a:lnTo>
                  <a:cubicBezTo>
                    <a:pt x="16868" y="2631799"/>
                    <a:pt x="0" y="2614931"/>
                    <a:pt x="0" y="2594123"/>
                  </a:cubicBezTo>
                  <a:lnTo>
                    <a:pt x="0" y="37677"/>
                  </a:lnTo>
                  <a:cubicBezTo>
                    <a:pt x="0" y="16868"/>
                    <a:pt x="16868" y="0"/>
                    <a:pt x="37677" y="0"/>
                  </a:cubicBezTo>
                  <a:close/>
                </a:path>
              </a:pathLst>
            </a:custGeom>
            <a:solidFill>
              <a:srgbClr val="2447AA"/>
            </a:solidFill>
          </p:spPr>
          <p:txBody>
            <a:bodyPr/>
            <a:lstStyle/>
            <a:p>
              <a:endParaRPr lang="fr-FR"/>
            </a:p>
          </p:txBody>
        </p:sp>
        <p:sp>
          <p:nvSpPr>
            <p:cNvPr id="7" name="TextBox 7"/>
            <p:cNvSpPr txBox="1"/>
            <p:nvPr/>
          </p:nvSpPr>
          <p:spPr>
            <a:xfrm>
              <a:off x="0" y="-38100"/>
              <a:ext cx="4816593" cy="2669899"/>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24698" y="229733"/>
            <a:ext cx="1919011" cy="630875"/>
          </a:xfrm>
          <a:custGeom>
            <a:avLst/>
            <a:gdLst/>
            <a:ahLst/>
            <a:cxnLst/>
            <a:rect l="l" t="t" r="r" b="b"/>
            <a:pathLst>
              <a:path w="1919011" h="630875">
                <a:moveTo>
                  <a:pt x="0" y="0"/>
                </a:moveTo>
                <a:lnTo>
                  <a:pt x="1919012" y="0"/>
                </a:lnTo>
                <a:lnTo>
                  <a:pt x="1919012" y="630875"/>
                </a:lnTo>
                <a:lnTo>
                  <a:pt x="0" y="630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9" name="Group 9"/>
          <p:cNvGrpSpPr/>
          <p:nvPr/>
        </p:nvGrpSpPr>
        <p:grpSpPr>
          <a:xfrm>
            <a:off x="7739143" y="60802"/>
            <a:ext cx="2809714" cy="1838731"/>
            <a:chOff x="0" y="0"/>
            <a:chExt cx="1373119" cy="898596"/>
          </a:xfrm>
        </p:grpSpPr>
        <p:sp>
          <p:nvSpPr>
            <p:cNvPr id="10" name="Freeform 10"/>
            <p:cNvSpPr/>
            <p:nvPr/>
          </p:nvSpPr>
          <p:spPr>
            <a:xfrm>
              <a:off x="17944" y="0"/>
              <a:ext cx="1337230" cy="898596"/>
            </a:xfrm>
            <a:custGeom>
              <a:avLst/>
              <a:gdLst/>
              <a:ahLst/>
              <a:cxnLst/>
              <a:rect l="l" t="t" r="r" b="b"/>
              <a:pathLst>
                <a:path w="1337230" h="898596">
                  <a:moveTo>
                    <a:pt x="292717" y="0"/>
                  </a:moveTo>
                  <a:lnTo>
                    <a:pt x="1044514" y="0"/>
                  </a:lnTo>
                  <a:cubicBezTo>
                    <a:pt x="1107355" y="0"/>
                    <a:pt x="1161816" y="43522"/>
                    <a:pt x="1175677" y="104815"/>
                  </a:cubicBezTo>
                  <a:lnTo>
                    <a:pt x="1331473" y="793781"/>
                  </a:lnTo>
                  <a:cubicBezTo>
                    <a:pt x="1337231" y="819241"/>
                    <a:pt x="1331095" y="845938"/>
                    <a:pt x="1314799" y="866330"/>
                  </a:cubicBezTo>
                  <a:cubicBezTo>
                    <a:pt x="1298503" y="886723"/>
                    <a:pt x="1273817" y="898596"/>
                    <a:pt x="1247714" y="898596"/>
                  </a:cubicBezTo>
                  <a:lnTo>
                    <a:pt x="89517" y="898596"/>
                  </a:lnTo>
                  <a:cubicBezTo>
                    <a:pt x="63414" y="898596"/>
                    <a:pt x="38727" y="886723"/>
                    <a:pt x="22432" y="866330"/>
                  </a:cubicBezTo>
                  <a:cubicBezTo>
                    <a:pt x="6136" y="845938"/>
                    <a:pt x="0" y="819241"/>
                    <a:pt x="5758" y="793781"/>
                  </a:cubicBezTo>
                  <a:lnTo>
                    <a:pt x="161554" y="104815"/>
                  </a:lnTo>
                  <a:cubicBezTo>
                    <a:pt x="175414" y="43522"/>
                    <a:pt x="229876" y="0"/>
                    <a:pt x="292717" y="0"/>
                  </a:cubicBezTo>
                  <a:close/>
                </a:path>
              </a:pathLst>
            </a:custGeom>
            <a:solidFill>
              <a:srgbClr val="2447AA"/>
            </a:solidFill>
          </p:spPr>
          <p:txBody>
            <a:bodyPr/>
            <a:lstStyle/>
            <a:p>
              <a:endParaRPr lang="fr-FR"/>
            </a:p>
          </p:txBody>
        </p:sp>
        <p:sp>
          <p:nvSpPr>
            <p:cNvPr id="11" name="TextBox 11"/>
            <p:cNvSpPr txBox="1"/>
            <p:nvPr/>
          </p:nvSpPr>
          <p:spPr>
            <a:xfrm>
              <a:off x="127000" y="-38100"/>
              <a:ext cx="1119119" cy="93669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53619" y="2588816"/>
            <a:ext cx="7947031" cy="5424465"/>
            <a:chOff x="0" y="0"/>
            <a:chExt cx="1658756" cy="1132230"/>
          </a:xfrm>
        </p:grpSpPr>
        <p:sp>
          <p:nvSpPr>
            <p:cNvPr id="13" name="Freeform 13"/>
            <p:cNvSpPr/>
            <p:nvPr/>
          </p:nvSpPr>
          <p:spPr>
            <a:xfrm>
              <a:off x="0" y="0"/>
              <a:ext cx="1658756" cy="1132230"/>
            </a:xfrm>
            <a:custGeom>
              <a:avLst/>
              <a:gdLst/>
              <a:ahLst/>
              <a:cxnLst/>
              <a:rect l="l" t="t" r="r" b="b"/>
              <a:pathLst>
                <a:path w="1658756" h="1132230">
                  <a:moveTo>
                    <a:pt x="0" y="0"/>
                  </a:moveTo>
                  <a:lnTo>
                    <a:pt x="1658756" y="0"/>
                  </a:lnTo>
                  <a:lnTo>
                    <a:pt x="1658756" y="1132230"/>
                  </a:lnTo>
                  <a:lnTo>
                    <a:pt x="0" y="1132230"/>
                  </a:lnTo>
                  <a:close/>
                </a:path>
              </a:pathLst>
            </a:custGeom>
            <a:solidFill>
              <a:srgbClr val="FFFFFF"/>
            </a:solidFill>
          </p:spPr>
          <p:txBody>
            <a:bodyPr/>
            <a:lstStyle/>
            <a:p>
              <a:endParaRPr lang="fr-FR"/>
            </a:p>
          </p:txBody>
        </p:sp>
        <p:sp>
          <p:nvSpPr>
            <p:cNvPr id="14" name="TextBox 14"/>
            <p:cNvSpPr txBox="1"/>
            <p:nvPr/>
          </p:nvSpPr>
          <p:spPr>
            <a:xfrm>
              <a:off x="0" y="-66675"/>
              <a:ext cx="1658756" cy="119890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1009281" y="2127034"/>
            <a:ext cx="1069420" cy="699849"/>
            <a:chOff x="0" y="0"/>
            <a:chExt cx="1373119" cy="898596"/>
          </a:xfrm>
        </p:grpSpPr>
        <p:sp>
          <p:nvSpPr>
            <p:cNvPr id="16" name="Freeform 16"/>
            <p:cNvSpPr/>
            <p:nvPr/>
          </p:nvSpPr>
          <p:spPr>
            <a:xfrm>
              <a:off x="22968" y="0"/>
              <a:ext cx="1327182" cy="898596"/>
            </a:xfrm>
            <a:custGeom>
              <a:avLst/>
              <a:gdLst/>
              <a:ahLst/>
              <a:cxnLst/>
              <a:rect l="l" t="t" r="r" b="b"/>
              <a:pathLst>
                <a:path w="1327182" h="898596">
                  <a:moveTo>
                    <a:pt x="317780" y="0"/>
                  </a:moveTo>
                  <a:lnTo>
                    <a:pt x="1009403" y="0"/>
                  </a:lnTo>
                  <a:cubicBezTo>
                    <a:pt x="1089838" y="0"/>
                    <a:pt x="1159548" y="55707"/>
                    <a:pt x="1177289" y="134161"/>
                  </a:cubicBezTo>
                  <a:lnTo>
                    <a:pt x="1319813" y="764435"/>
                  </a:lnTo>
                  <a:cubicBezTo>
                    <a:pt x="1327182" y="797024"/>
                    <a:pt x="1319329" y="831196"/>
                    <a:pt x="1298471" y="857297"/>
                  </a:cubicBezTo>
                  <a:cubicBezTo>
                    <a:pt x="1277613" y="883398"/>
                    <a:pt x="1246015" y="898596"/>
                    <a:pt x="1212603" y="898596"/>
                  </a:cubicBezTo>
                  <a:lnTo>
                    <a:pt x="114580" y="898596"/>
                  </a:lnTo>
                  <a:cubicBezTo>
                    <a:pt x="81168" y="898596"/>
                    <a:pt x="49570" y="883398"/>
                    <a:pt x="28712" y="857297"/>
                  </a:cubicBezTo>
                  <a:cubicBezTo>
                    <a:pt x="7854" y="831196"/>
                    <a:pt x="0" y="797024"/>
                    <a:pt x="7370" y="764435"/>
                  </a:cubicBezTo>
                  <a:lnTo>
                    <a:pt x="149894" y="134161"/>
                  </a:lnTo>
                  <a:cubicBezTo>
                    <a:pt x="167635" y="55707"/>
                    <a:pt x="237345" y="0"/>
                    <a:pt x="317780" y="0"/>
                  </a:cubicBezTo>
                  <a:close/>
                </a:path>
              </a:pathLst>
            </a:custGeom>
            <a:solidFill>
              <a:srgbClr val="FFFFFF"/>
            </a:solidFill>
          </p:spPr>
          <p:txBody>
            <a:bodyPr/>
            <a:lstStyle/>
            <a:p>
              <a:endParaRPr lang="fr-FR"/>
            </a:p>
          </p:txBody>
        </p:sp>
        <p:sp>
          <p:nvSpPr>
            <p:cNvPr id="17" name="TextBox 17"/>
            <p:cNvSpPr txBox="1"/>
            <p:nvPr/>
          </p:nvSpPr>
          <p:spPr>
            <a:xfrm>
              <a:off x="127000" y="-38100"/>
              <a:ext cx="1119119" cy="936696"/>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384204" y="2344698"/>
            <a:ext cx="319574" cy="319574"/>
          </a:xfrm>
          <a:custGeom>
            <a:avLst/>
            <a:gdLst/>
            <a:ahLst/>
            <a:cxnLst/>
            <a:rect l="l" t="t" r="r" b="b"/>
            <a:pathLst>
              <a:path w="319574" h="319574">
                <a:moveTo>
                  <a:pt x="0" y="0"/>
                </a:moveTo>
                <a:lnTo>
                  <a:pt x="319574" y="0"/>
                </a:lnTo>
                <a:lnTo>
                  <a:pt x="319574" y="319574"/>
                </a:lnTo>
                <a:lnTo>
                  <a:pt x="0" y="319574"/>
                </a:lnTo>
                <a:lnTo>
                  <a:pt x="0" y="0"/>
                </a:lnTo>
                <a:close/>
              </a:path>
            </a:pathLst>
          </a:custGeom>
          <a:blipFill>
            <a:blip r:embed="rId4"/>
            <a:stretch>
              <a:fillRect/>
            </a:stretch>
          </a:blipFill>
        </p:spPr>
        <p:txBody>
          <a:bodyPr/>
          <a:lstStyle/>
          <a:p>
            <a:endParaRPr lang="fr-FR"/>
          </a:p>
        </p:txBody>
      </p:sp>
      <p:grpSp>
        <p:nvGrpSpPr>
          <p:cNvPr id="19" name="Group 19"/>
          <p:cNvGrpSpPr/>
          <p:nvPr/>
        </p:nvGrpSpPr>
        <p:grpSpPr>
          <a:xfrm>
            <a:off x="9747503" y="3288666"/>
            <a:ext cx="7909432" cy="6416626"/>
            <a:chOff x="0" y="0"/>
            <a:chExt cx="1650908" cy="1339320"/>
          </a:xfrm>
        </p:grpSpPr>
        <p:sp>
          <p:nvSpPr>
            <p:cNvPr id="20" name="Freeform 20"/>
            <p:cNvSpPr/>
            <p:nvPr/>
          </p:nvSpPr>
          <p:spPr>
            <a:xfrm>
              <a:off x="0" y="0"/>
              <a:ext cx="1650908" cy="1339320"/>
            </a:xfrm>
            <a:custGeom>
              <a:avLst/>
              <a:gdLst/>
              <a:ahLst/>
              <a:cxnLst/>
              <a:rect l="l" t="t" r="r" b="b"/>
              <a:pathLst>
                <a:path w="1650908" h="1339320">
                  <a:moveTo>
                    <a:pt x="0" y="0"/>
                  </a:moveTo>
                  <a:lnTo>
                    <a:pt x="1650908" y="0"/>
                  </a:lnTo>
                  <a:lnTo>
                    <a:pt x="1650908" y="1339320"/>
                  </a:lnTo>
                  <a:lnTo>
                    <a:pt x="0" y="1339320"/>
                  </a:lnTo>
                  <a:close/>
                </a:path>
              </a:pathLst>
            </a:custGeom>
            <a:solidFill>
              <a:srgbClr val="FFFFFF"/>
            </a:solidFill>
          </p:spPr>
          <p:txBody>
            <a:bodyPr/>
            <a:lstStyle/>
            <a:p>
              <a:endParaRPr lang="fr-FR"/>
            </a:p>
          </p:txBody>
        </p:sp>
        <p:sp>
          <p:nvSpPr>
            <p:cNvPr id="21" name="TextBox 21"/>
            <p:cNvSpPr txBox="1"/>
            <p:nvPr/>
          </p:nvSpPr>
          <p:spPr>
            <a:xfrm>
              <a:off x="0" y="-66675"/>
              <a:ext cx="1650908" cy="1405995"/>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10203957" y="2826883"/>
            <a:ext cx="1069420" cy="699849"/>
            <a:chOff x="0" y="0"/>
            <a:chExt cx="1373119" cy="898596"/>
          </a:xfrm>
        </p:grpSpPr>
        <p:sp>
          <p:nvSpPr>
            <p:cNvPr id="23" name="Freeform 23"/>
            <p:cNvSpPr/>
            <p:nvPr/>
          </p:nvSpPr>
          <p:spPr>
            <a:xfrm>
              <a:off x="22968" y="0"/>
              <a:ext cx="1327182" cy="898596"/>
            </a:xfrm>
            <a:custGeom>
              <a:avLst/>
              <a:gdLst/>
              <a:ahLst/>
              <a:cxnLst/>
              <a:rect l="l" t="t" r="r" b="b"/>
              <a:pathLst>
                <a:path w="1327182" h="898596">
                  <a:moveTo>
                    <a:pt x="317780" y="0"/>
                  </a:moveTo>
                  <a:lnTo>
                    <a:pt x="1009403" y="0"/>
                  </a:lnTo>
                  <a:cubicBezTo>
                    <a:pt x="1089838" y="0"/>
                    <a:pt x="1159548" y="55707"/>
                    <a:pt x="1177289" y="134161"/>
                  </a:cubicBezTo>
                  <a:lnTo>
                    <a:pt x="1319813" y="764435"/>
                  </a:lnTo>
                  <a:cubicBezTo>
                    <a:pt x="1327182" y="797024"/>
                    <a:pt x="1319329" y="831196"/>
                    <a:pt x="1298471" y="857297"/>
                  </a:cubicBezTo>
                  <a:cubicBezTo>
                    <a:pt x="1277613" y="883398"/>
                    <a:pt x="1246015" y="898596"/>
                    <a:pt x="1212603" y="898596"/>
                  </a:cubicBezTo>
                  <a:lnTo>
                    <a:pt x="114580" y="898596"/>
                  </a:lnTo>
                  <a:cubicBezTo>
                    <a:pt x="81168" y="898596"/>
                    <a:pt x="49570" y="883398"/>
                    <a:pt x="28712" y="857297"/>
                  </a:cubicBezTo>
                  <a:cubicBezTo>
                    <a:pt x="7854" y="831196"/>
                    <a:pt x="0" y="797024"/>
                    <a:pt x="7370" y="764435"/>
                  </a:cubicBezTo>
                  <a:lnTo>
                    <a:pt x="149894" y="134161"/>
                  </a:lnTo>
                  <a:cubicBezTo>
                    <a:pt x="167635" y="55707"/>
                    <a:pt x="237345" y="0"/>
                    <a:pt x="317780" y="0"/>
                  </a:cubicBezTo>
                  <a:close/>
                </a:path>
              </a:pathLst>
            </a:custGeom>
            <a:solidFill>
              <a:srgbClr val="FFFFFF"/>
            </a:solidFill>
          </p:spPr>
          <p:txBody>
            <a:bodyPr/>
            <a:lstStyle/>
            <a:p>
              <a:endParaRPr lang="fr-FR"/>
            </a:p>
          </p:txBody>
        </p:sp>
        <p:sp>
          <p:nvSpPr>
            <p:cNvPr id="24" name="TextBox 24"/>
            <p:cNvSpPr txBox="1"/>
            <p:nvPr/>
          </p:nvSpPr>
          <p:spPr>
            <a:xfrm>
              <a:off x="127000" y="-38100"/>
              <a:ext cx="1119119" cy="936696"/>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0578880" y="2969091"/>
            <a:ext cx="319574" cy="319574"/>
          </a:xfrm>
          <a:custGeom>
            <a:avLst/>
            <a:gdLst/>
            <a:ahLst/>
            <a:cxnLst/>
            <a:rect l="l" t="t" r="r" b="b"/>
            <a:pathLst>
              <a:path w="319574" h="319574">
                <a:moveTo>
                  <a:pt x="0" y="0"/>
                </a:moveTo>
                <a:lnTo>
                  <a:pt x="319574" y="0"/>
                </a:lnTo>
                <a:lnTo>
                  <a:pt x="319574" y="319575"/>
                </a:lnTo>
                <a:lnTo>
                  <a:pt x="0" y="319575"/>
                </a:lnTo>
                <a:lnTo>
                  <a:pt x="0" y="0"/>
                </a:lnTo>
                <a:close/>
              </a:path>
            </a:pathLst>
          </a:custGeom>
          <a:blipFill>
            <a:blip r:embed="rId4"/>
            <a:stretch>
              <a:fillRect/>
            </a:stretch>
          </a:blipFill>
        </p:spPr>
        <p:txBody>
          <a:bodyPr/>
          <a:lstStyle/>
          <a:p>
            <a:endParaRPr lang="fr-FR"/>
          </a:p>
        </p:txBody>
      </p:sp>
      <p:sp>
        <p:nvSpPr>
          <p:cNvPr id="26" name="Freeform 26"/>
          <p:cNvSpPr/>
          <p:nvPr/>
        </p:nvSpPr>
        <p:spPr>
          <a:xfrm>
            <a:off x="8800650" y="158714"/>
            <a:ext cx="727334" cy="755671"/>
          </a:xfrm>
          <a:custGeom>
            <a:avLst/>
            <a:gdLst/>
            <a:ahLst/>
            <a:cxnLst/>
            <a:rect l="l" t="t" r="r" b="b"/>
            <a:pathLst>
              <a:path w="727334" h="755671">
                <a:moveTo>
                  <a:pt x="0" y="0"/>
                </a:moveTo>
                <a:lnTo>
                  <a:pt x="727334" y="0"/>
                </a:lnTo>
                <a:lnTo>
                  <a:pt x="727334" y="755671"/>
                </a:lnTo>
                <a:lnTo>
                  <a:pt x="0" y="7556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7" name="TextBox 27"/>
          <p:cNvSpPr txBox="1"/>
          <p:nvPr/>
        </p:nvSpPr>
        <p:spPr>
          <a:xfrm>
            <a:off x="3183917" y="902583"/>
            <a:ext cx="11920166" cy="1474470"/>
          </a:xfrm>
          <a:prstGeom prst="rect">
            <a:avLst/>
          </a:prstGeom>
        </p:spPr>
        <p:txBody>
          <a:bodyPr lIns="0" tIns="0" rIns="0" bIns="0" rtlCol="0" anchor="t">
            <a:spAutoFit/>
          </a:bodyPr>
          <a:lstStyle/>
          <a:p>
            <a:pPr algn="ctr">
              <a:lnSpc>
                <a:spcPts val="5880"/>
              </a:lnSpc>
            </a:pPr>
            <a:r>
              <a:rPr lang="en-US" sz="4200" spc="126">
                <a:solidFill>
                  <a:srgbClr val="FFFFFF"/>
                </a:solidFill>
                <a:latin typeface="Liberation Sans Bold"/>
              </a:rPr>
              <a:t>PROS AND CONS </a:t>
            </a:r>
          </a:p>
          <a:p>
            <a:pPr algn="ctr">
              <a:lnSpc>
                <a:spcPts val="5880"/>
              </a:lnSpc>
            </a:pPr>
            <a:r>
              <a:rPr lang="en-US" sz="4200" spc="126">
                <a:solidFill>
                  <a:srgbClr val="FFFFFF"/>
                </a:solidFill>
                <a:latin typeface="Liberation Sans Bold"/>
              </a:rPr>
              <a:t> TRADE SECRETS vs PATENTS</a:t>
            </a:r>
          </a:p>
        </p:txBody>
      </p:sp>
      <p:sp>
        <p:nvSpPr>
          <p:cNvPr id="28" name="TextBox 28"/>
          <p:cNvSpPr txBox="1"/>
          <p:nvPr/>
        </p:nvSpPr>
        <p:spPr>
          <a:xfrm>
            <a:off x="1180124" y="2797622"/>
            <a:ext cx="7516149" cy="5426710"/>
          </a:xfrm>
          <a:prstGeom prst="rect">
            <a:avLst/>
          </a:prstGeom>
        </p:spPr>
        <p:txBody>
          <a:bodyPr lIns="0" tIns="0" rIns="0" bIns="0" rtlCol="0" anchor="t">
            <a:spAutoFit/>
          </a:bodyPr>
          <a:lstStyle/>
          <a:p>
            <a:pPr algn="just">
              <a:lnSpc>
                <a:spcPts val="4339"/>
              </a:lnSpc>
            </a:pPr>
            <a:r>
              <a:rPr lang="en-US" sz="3099">
                <a:solidFill>
                  <a:srgbClr val="2447AA"/>
                </a:solidFill>
                <a:latin typeface="Liberation Sans"/>
              </a:rPr>
              <a:t>Once the secret is made public, anyone may have access to it and use it at will. The more people know about the trade secret, the more difficult it will be to keep it secret. </a:t>
            </a:r>
          </a:p>
          <a:p>
            <a:pPr algn="just">
              <a:lnSpc>
                <a:spcPts val="4339"/>
              </a:lnSpc>
            </a:pPr>
            <a:endParaRPr lang="en-US" sz="3099">
              <a:solidFill>
                <a:srgbClr val="2447AA"/>
              </a:solidFill>
              <a:latin typeface="Liberation Sans"/>
            </a:endParaRPr>
          </a:p>
          <a:p>
            <a:pPr algn="just">
              <a:lnSpc>
                <a:spcPts val="4339"/>
              </a:lnSpc>
            </a:pPr>
            <a:r>
              <a:rPr lang="en-US" sz="3099">
                <a:solidFill>
                  <a:srgbClr val="2447AA"/>
                </a:solidFill>
                <a:latin typeface="Liberation Sans"/>
              </a:rPr>
              <a:t>Trade secret protection is effective only against illicit acquisition, use or disclosure of the confidential information.</a:t>
            </a:r>
          </a:p>
          <a:p>
            <a:pPr algn="just">
              <a:lnSpc>
                <a:spcPts val="4339"/>
              </a:lnSpc>
            </a:pPr>
            <a:endParaRPr lang="en-US" sz="3099">
              <a:solidFill>
                <a:srgbClr val="2447AA"/>
              </a:solidFill>
              <a:latin typeface="Liberation Sans"/>
            </a:endParaRPr>
          </a:p>
        </p:txBody>
      </p:sp>
      <p:sp>
        <p:nvSpPr>
          <p:cNvPr id="29" name="TextBox 29"/>
          <p:cNvSpPr txBox="1"/>
          <p:nvPr/>
        </p:nvSpPr>
        <p:spPr>
          <a:xfrm>
            <a:off x="10203957" y="3526732"/>
            <a:ext cx="7038234" cy="6082550"/>
          </a:xfrm>
          <a:prstGeom prst="rect">
            <a:avLst/>
          </a:prstGeom>
        </p:spPr>
        <p:txBody>
          <a:bodyPr lIns="0" tIns="0" rIns="0" bIns="0" rtlCol="0" anchor="t">
            <a:spAutoFit/>
          </a:bodyPr>
          <a:lstStyle/>
          <a:p>
            <a:pPr algn="just">
              <a:lnSpc>
                <a:spcPts val="4416"/>
              </a:lnSpc>
            </a:pPr>
            <a:r>
              <a:rPr lang="en-US" sz="3154">
                <a:solidFill>
                  <a:srgbClr val="2447AA"/>
                </a:solidFill>
                <a:latin typeface="Liberation Sans"/>
              </a:rPr>
              <a:t>A trade secret is more difficult to enforce than a patent. Often, it is quite difficult to prove the violation of trade secrets. </a:t>
            </a:r>
          </a:p>
          <a:p>
            <a:pPr algn="just">
              <a:lnSpc>
                <a:spcPts val="4416"/>
              </a:lnSpc>
            </a:pPr>
            <a:endParaRPr lang="en-US" sz="3154">
              <a:solidFill>
                <a:srgbClr val="2447AA"/>
              </a:solidFill>
              <a:latin typeface="Liberation Sans"/>
            </a:endParaRPr>
          </a:p>
          <a:p>
            <a:pPr algn="just">
              <a:lnSpc>
                <a:spcPts val="4416"/>
              </a:lnSpc>
            </a:pPr>
            <a:r>
              <a:rPr lang="en-US" sz="3154">
                <a:solidFill>
                  <a:srgbClr val="2447AA"/>
                </a:solidFill>
                <a:latin typeface="Liberation Sans"/>
              </a:rPr>
              <a:t>The level of protection granted to trade secrets varies significantly from country to country, but is generally considered weak, particularly when compared with the protection granted by a patent.</a:t>
            </a:r>
          </a:p>
          <a:p>
            <a:pPr algn="just">
              <a:lnSpc>
                <a:spcPts val="4416"/>
              </a:lnSpc>
            </a:pPr>
            <a:endParaRPr lang="en-US" sz="3154">
              <a:solidFill>
                <a:srgbClr val="2447AA"/>
              </a:solidFill>
              <a:latin typeface="Liberation Sans"/>
            </a:endParaRPr>
          </a:p>
        </p:txBody>
      </p:sp>
      <p:grpSp>
        <p:nvGrpSpPr>
          <p:cNvPr id="30" name="Group 30"/>
          <p:cNvGrpSpPr/>
          <p:nvPr/>
        </p:nvGrpSpPr>
        <p:grpSpPr>
          <a:xfrm>
            <a:off x="929819" y="8258653"/>
            <a:ext cx="7794631" cy="1664327"/>
            <a:chOff x="0" y="0"/>
            <a:chExt cx="2377244" cy="507595"/>
          </a:xfrm>
        </p:grpSpPr>
        <p:sp>
          <p:nvSpPr>
            <p:cNvPr id="31" name="Freeform 31"/>
            <p:cNvSpPr/>
            <p:nvPr/>
          </p:nvSpPr>
          <p:spPr>
            <a:xfrm>
              <a:off x="0" y="0"/>
              <a:ext cx="2377244" cy="507595"/>
            </a:xfrm>
            <a:custGeom>
              <a:avLst/>
              <a:gdLst/>
              <a:ahLst/>
              <a:cxnLst/>
              <a:rect l="l" t="t" r="r" b="b"/>
              <a:pathLst>
                <a:path w="2377244" h="507595">
                  <a:moveTo>
                    <a:pt x="0" y="0"/>
                  </a:moveTo>
                  <a:lnTo>
                    <a:pt x="2377244" y="0"/>
                  </a:lnTo>
                  <a:lnTo>
                    <a:pt x="2377244" y="507595"/>
                  </a:lnTo>
                  <a:lnTo>
                    <a:pt x="0" y="507595"/>
                  </a:lnTo>
                  <a:close/>
                </a:path>
              </a:pathLst>
            </a:custGeom>
            <a:solidFill>
              <a:srgbClr val="FFFFFF"/>
            </a:solidFill>
          </p:spPr>
          <p:txBody>
            <a:bodyPr/>
            <a:lstStyle/>
            <a:p>
              <a:endParaRPr lang="fr-FR"/>
            </a:p>
          </p:txBody>
        </p:sp>
        <p:sp>
          <p:nvSpPr>
            <p:cNvPr id="32" name="TextBox 32"/>
            <p:cNvSpPr txBox="1"/>
            <p:nvPr/>
          </p:nvSpPr>
          <p:spPr>
            <a:xfrm>
              <a:off x="0" y="-66675"/>
              <a:ext cx="2377244" cy="574270"/>
            </a:xfrm>
            <a:prstGeom prst="rect">
              <a:avLst/>
            </a:prstGeom>
          </p:spPr>
          <p:txBody>
            <a:bodyPr lIns="50800" tIns="50800" rIns="50800" bIns="50800" rtlCol="0" anchor="ctr"/>
            <a:lstStyle/>
            <a:p>
              <a:pPr algn="ctr">
                <a:lnSpc>
                  <a:spcPts val="3499"/>
                </a:lnSpc>
              </a:pPr>
              <a:endParaRPr/>
            </a:p>
          </p:txBody>
        </p:sp>
      </p:grpSp>
      <p:grpSp>
        <p:nvGrpSpPr>
          <p:cNvPr id="33" name="Group 33"/>
          <p:cNvGrpSpPr/>
          <p:nvPr/>
        </p:nvGrpSpPr>
        <p:grpSpPr>
          <a:xfrm>
            <a:off x="1082496" y="8116969"/>
            <a:ext cx="1048912" cy="214727"/>
            <a:chOff x="0" y="0"/>
            <a:chExt cx="1967883" cy="402853"/>
          </a:xfrm>
        </p:grpSpPr>
        <p:sp>
          <p:nvSpPr>
            <p:cNvPr id="34" name="Freeform 34"/>
            <p:cNvSpPr/>
            <p:nvPr/>
          </p:nvSpPr>
          <p:spPr>
            <a:xfrm>
              <a:off x="49657" y="0"/>
              <a:ext cx="1868568" cy="402853"/>
            </a:xfrm>
            <a:custGeom>
              <a:avLst/>
              <a:gdLst/>
              <a:ahLst/>
              <a:cxnLst/>
              <a:rect l="l" t="t" r="r" b="b"/>
              <a:pathLst>
                <a:path w="1868568" h="402853">
                  <a:moveTo>
                    <a:pt x="293780" y="0"/>
                  </a:moveTo>
                  <a:lnTo>
                    <a:pt x="1574789" y="0"/>
                  </a:lnTo>
                  <a:cubicBezTo>
                    <a:pt x="1660786" y="0"/>
                    <a:pt x="1739454" y="48428"/>
                    <a:pt x="1778183" y="125211"/>
                  </a:cubicBezTo>
                  <a:lnTo>
                    <a:pt x="1855070" y="277642"/>
                  </a:lnTo>
                  <a:cubicBezTo>
                    <a:pt x="1868569" y="304405"/>
                    <a:pt x="1867220" y="336254"/>
                    <a:pt x="1851506" y="361780"/>
                  </a:cubicBezTo>
                  <a:cubicBezTo>
                    <a:pt x="1835793" y="387305"/>
                    <a:pt x="1807963" y="402853"/>
                    <a:pt x="1777989" y="402853"/>
                  </a:cubicBezTo>
                  <a:lnTo>
                    <a:pt x="90580" y="402853"/>
                  </a:lnTo>
                  <a:cubicBezTo>
                    <a:pt x="60606" y="402853"/>
                    <a:pt x="32777" y="387305"/>
                    <a:pt x="17063" y="361780"/>
                  </a:cubicBezTo>
                  <a:cubicBezTo>
                    <a:pt x="1349" y="336254"/>
                    <a:pt x="0" y="304405"/>
                    <a:pt x="13500" y="277642"/>
                  </a:cubicBezTo>
                  <a:lnTo>
                    <a:pt x="90386" y="125211"/>
                  </a:lnTo>
                  <a:cubicBezTo>
                    <a:pt x="129116" y="48428"/>
                    <a:pt x="207783" y="0"/>
                    <a:pt x="293780" y="0"/>
                  </a:cubicBezTo>
                  <a:close/>
                </a:path>
              </a:pathLst>
            </a:custGeom>
            <a:solidFill>
              <a:srgbClr val="FFFFFF"/>
            </a:solidFill>
          </p:spPr>
          <p:txBody>
            <a:bodyPr/>
            <a:lstStyle/>
            <a:p>
              <a:endParaRPr lang="fr-FR"/>
            </a:p>
          </p:txBody>
        </p:sp>
        <p:sp>
          <p:nvSpPr>
            <p:cNvPr id="35" name="TextBox 35"/>
            <p:cNvSpPr txBox="1"/>
            <p:nvPr/>
          </p:nvSpPr>
          <p:spPr>
            <a:xfrm>
              <a:off x="127000" y="-38100"/>
              <a:ext cx="1713883" cy="440953"/>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028700" y="8587566"/>
            <a:ext cx="7667574" cy="1021716"/>
          </a:xfrm>
          <a:prstGeom prst="rect">
            <a:avLst/>
          </a:prstGeom>
        </p:spPr>
        <p:txBody>
          <a:bodyPr lIns="0" tIns="0" rIns="0" bIns="0" rtlCol="0" anchor="t">
            <a:spAutoFit/>
          </a:bodyPr>
          <a:lstStyle/>
          <a:p>
            <a:pPr algn="ctr">
              <a:lnSpc>
                <a:spcPts val="4059"/>
              </a:lnSpc>
              <a:spcBef>
                <a:spcPct val="0"/>
              </a:spcBef>
            </a:pPr>
            <a:r>
              <a:rPr lang="en-US" sz="2899">
                <a:solidFill>
                  <a:srgbClr val="001A70"/>
                </a:solidFill>
                <a:latin typeface="Liberation Sans"/>
              </a:rPr>
              <a:t>Due to their secret nature, selling or licensing trade secrets is more difficult than  patents.</a:t>
            </a:r>
          </a:p>
        </p:txBody>
      </p:sp>
      <p:sp>
        <p:nvSpPr>
          <p:cNvPr id="37" name="Freeform 37"/>
          <p:cNvSpPr/>
          <p:nvPr/>
        </p:nvSpPr>
        <p:spPr>
          <a:xfrm>
            <a:off x="1447165" y="8171909"/>
            <a:ext cx="319574" cy="319574"/>
          </a:xfrm>
          <a:custGeom>
            <a:avLst/>
            <a:gdLst/>
            <a:ahLst/>
            <a:cxnLst/>
            <a:rect l="l" t="t" r="r" b="b"/>
            <a:pathLst>
              <a:path w="319574" h="319574">
                <a:moveTo>
                  <a:pt x="0" y="0"/>
                </a:moveTo>
                <a:lnTo>
                  <a:pt x="319574" y="0"/>
                </a:lnTo>
                <a:lnTo>
                  <a:pt x="319574" y="319574"/>
                </a:lnTo>
                <a:lnTo>
                  <a:pt x="0" y="319574"/>
                </a:lnTo>
                <a:lnTo>
                  <a:pt x="0" y="0"/>
                </a:lnTo>
                <a:close/>
              </a:path>
            </a:pathLst>
          </a:custGeom>
          <a:blipFill>
            <a:blip r:embed="rId4"/>
            <a:stretch>
              <a:fillRect/>
            </a:stretch>
          </a:blipFill>
        </p:spPr>
        <p:txBody>
          <a:bodyPr/>
          <a:lstStyle/>
          <a:p>
            <a:endParaRPr lang="fr-F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3241" y="-7622875"/>
            <a:ext cx="19494482" cy="8903035"/>
            <a:chOff x="0" y="0"/>
            <a:chExt cx="5134349" cy="2344832"/>
          </a:xfrm>
        </p:grpSpPr>
        <p:sp>
          <p:nvSpPr>
            <p:cNvPr id="3" name="Freeform 3"/>
            <p:cNvSpPr/>
            <p:nvPr/>
          </p:nvSpPr>
          <p:spPr>
            <a:xfrm>
              <a:off x="0" y="0"/>
              <a:ext cx="5134349" cy="2344832"/>
            </a:xfrm>
            <a:custGeom>
              <a:avLst/>
              <a:gdLst/>
              <a:ahLst/>
              <a:cxnLst/>
              <a:rect l="l" t="t" r="r" b="b"/>
              <a:pathLst>
                <a:path w="5134349" h="2344832">
                  <a:moveTo>
                    <a:pt x="0" y="0"/>
                  </a:moveTo>
                  <a:lnTo>
                    <a:pt x="5134349" y="0"/>
                  </a:lnTo>
                  <a:lnTo>
                    <a:pt x="5134349" y="2344832"/>
                  </a:lnTo>
                  <a:lnTo>
                    <a:pt x="0" y="2344832"/>
                  </a:lnTo>
                  <a:close/>
                </a:path>
              </a:pathLst>
            </a:custGeom>
            <a:solidFill>
              <a:srgbClr val="001A70"/>
            </a:solidFill>
          </p:spPr>
          <p:txBody>
            <a:bodyPr/>
            <a:lstStyle/>
            <a:p>
              <a:endParaRPr lang="fr-FR"/>
            </a:p>
          </p:txBody>
        </p:sp>
        <p:sp>
          <p:nvSpPr>
            <p:cNvPr id="4" name="TextBox 4"/>
            <p:cNvSpPr txBox="1"/>
            <p:nvPr/>
          </p:nvSpPr>
          <p:spPr>
            <a:xfrm>
              <a:off x="0" y="-38100"/>
              <a:ext cx="5134349" cy="238293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14776441" y="-3009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TextBox 6"/>
          <p:cNvSpPr txBox="1"/>
          <p:nvPr/>
        </p:nvSpPr>
        <p:spPr>
          <a:xfrm>
            <a:off x="1028700" y="356235"/>
            <a:ext cx="13747741" cy="1819275"/>
          </a:xfrm>
          <a:prstGeom prst="rect">
            <a:avLst/>
          </a:prstGeom>
        </p:spPr>
        <p:txBody>
          <a:bodyPr lIns="0" tIns="0" rIns="0" bIns="0" rtlCol="0" anchor="t">
            <a:spAutoFit/>
          </a:bodyPr>
          <a:lstStyle/>
          <a:p>
            <a:pPr algn="ctr">
              <a:lnSpc>
                <a:spcPts val="7080"/>
              </a:lnSpc>
            </a:pPr>
            <a:r>
              <a:rPr lang="en-US" sz="5900">
                <a:solidFill>
                  <a:srgbClr val="FFFFFF"/>
                </a:solidFill>
                <a:latin typeface="Liberation Sans Bold"/>
              </a:rPr>
              <a:t>PROS AND CONS </a:t>
            </a:r>
          </a:p>
          <a:p>
            <a:pPr marL="0" lvl="0" indent="0" algn="ctr">
              <a:lnSpc>
                <a:spcPts val="7080"/>
              </a:lnSpc>
              <a:spcBef>
                <a:spcPct val="0"/>
              </a:spcBef>
            </a:pPr>
            <a:r>
              <a:rPr lang="en-US" sz="5900">
                <a:solidFill>
                  <a:srgbClr val="001A70"/>
                </a:solidFill>
                <a:latin typeface="Liberation Sans Bold"/>
              </a:rPr>
              <a:t> TRADE SECRETS vs PATENTS</a:t>
            </a:r>
          </a:p>
        </p:txBody>
      </p:sp>
      <p:sp>
        <p:nvSpPr>
          <p:cNvPr id="7" name="Freeform 7"/>
          <p:cNvSpPr/>
          <p:nvPr/>
        </p:nvSpPr>
        <p:spPr>
          <a:xfrm>
            <a:off x="-1252707" y="8776970"/>
            <a:ext cx="3446107" cy="3454744"/>
          </a:xfrm>
          <a:custGeom>
            <a:avLst/>
            <a:gdLst/>
            <a:ahLst/>
            <a:cxnLst/>
            <a:rect l="l" t="t" r="r" b="b"/>
            <a:pathLst>
              <a:path w="3446107" h="3454744">
                <a:moveTo>
                  <a:pt x="0" y="0"/>
                </a:moveTo>
                <a:lnTo>
                  <a:pt x="3446107" y="0"/>
                </a:lnTo>
                <a:lnTo>
                  <a:pt x="3446107" y="3454744"/>
                </a:lnTo>
                <a:lnTo>
                  <a:pt x="0" y="3454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TextBox 8"/>
          <p:cNvSpPr txBox="1"/>
          <p:nvPr/>
        </p:nvSpPr>
        <p:spPr>
          <a:xfrm>
            <a:off x="14629087" y="9823892"/>
            <a:ext cx="3658913" cy="834390"/>
          </a:xfrm>
          <a:prstGeom prst="rect">
            <a:avLst/>
          </a:prstGeom>
        </p:spPr>
        <p:txBody>
          <a:bodyPr lIns="0" tIns="0" rIns="0" bIns="0" rtlCol="0" anchor="t">
            <a:spAutoFit/>
          </a:bodyPr>
          <a:lstStyle/>
          <a:p>
            <a:pPr>
              <a:lnSpc>
                <a:spcPts val="3359"/>
              </a:lnSpc>
            </a:pPr>
            <a:r>
              <a:rPr lang="en-US" sz="2399">
                <a:solidFill>
                  <a:srgbClr val="000000"/>
                </a:solidFill>
                <a:latin typeface="Liberation Sans"/>
              </a:rPr>
              <a:t>© 2024 – Laure WINCKEL</a:t>
            </a:r>
          </a:p>
          <a:p>
            <a:pPr>
              <a:lnSpc>
                <a:spcPts val="3359"/>
              </a:lnSpc>
            </a:pPr>
            <a:endParaRPr lang="en-US" sz="2399">
              <a:solidFill>
                <a:srgbClr val="000000"/>
              </a:solidFill>
              <a:latin typeface="Liberation Sans"/>
            </a:endParaRPr>
          </a:p>
        </p:txBody>
      </p:sp>
      <p:sp>
        <p:nvSpPr>
          <p:cNvPr id="9" name="Freeform 9"/>
          <p:cNvSpPr/>
          <p:nvPr/>
        </p:nvSpPr>
        <p:spPr>
          <a:xfrm>
            <a:off x="412566" y="2852595"/>
            <a:ext cx="1232268" cy="999257"/>
          </a:xfrm>
          <a:custGeom>
            <a:avLst/>
            <a:gdLst/>
            <a:ahLst/>
            <a:cxnLst/>
            <a:rect l="l" t="t" r="r" b="b"/>
            <a:pathLst>
              <a:path w="1232268" h="999257">
                <a:moveTo>
                  <a:pt x="0" y="0"/>
                </a:moveTo>
                <a:lnTo>
                  <a:pt x="1232268" y="0"/>
                </a:lnTo>
                <a:lnTo>
                  <a:pt x="1232268" y="999257"/>
                </a:lnTo>
                <a:lnTo>
                  <a:pt x="0" y="9992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0" name="Freeform 10"/>
          <p:cNvSpPr/>
          <p:nvPr/>
        </p:nvSpPr>
        <p:spPr>
          <a:xfrm>
            <a:off x="470347" y="4144243"/>
            <a:ext cx="1232268" cy="999257"/>
          </a:xfrm>
          <a:custGeom>
            <a:avLst/>
            <a:gdLst/>
            <a:ahLst/>
            <a:cxnLst/>
            <a:rect l="l" t="t" r="r" b="b"/>
            <a:pathLst>
              <a:path w="1232268" h="999257">
                <a:moveTo>
                  <a:pt x="0" y="0"/>
                </a:moveTo>
                <a:lnTo>
                  <a:pt x="1232268" y="0"/>
                </a:lnTo>
                <a:lnTo>
                  <a:pt x="1232268" y="999257"/>
                </a:lnTo>
                <a:lnTo>
                  <a:pt x="0" y="9992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1" name="TextBox 11"/>
          <p:cNvSpPr txBox="1"/>
          <p:nvPr/>
        </p:nvSpPr>
        <p:spPr>
          <a:xfrm>
            <a:off x="2129879" y="2971858"/>
            <a:ext cx="14028241" cy="665481"/>
          </a:xfrm>
          <a:prstGeom prst="rect">
            <a:avLst/>
          </a:prstGeom>
        </p:spPr>
        <p:txBody>
          <a:bodyPr lIns="0" tIns="0" rIns="0" bIns="0" rtlCol="0" anchor="t">
            <a:spAutoFit/>
          </a:bodyPr>
          <a:lstStyle/>
          <a:p>
            <a:pPr algn="ctr">
              <a:lnSpc>
                <a:spcPts val="5319"/>
              </a:lnSpc>
              <a:spcBef>
                <a:spcPct val="0"/>
              </a:spcBef>
            </a:pPr>
            <a:r>
              <a:rPr lang="en-US" sz="3799">
                <a:solidFill>
                  <a:srgbClr val="001A70"/>
                </a:solidFill>
                <a:latin typeface="Liberation Sans"/>
              </a:rPr>
              <a:t>Trade secrets and patents are often complementary to each other</a:t>
            </a:r>
          </a:p>
        </p:txBody>
      </p:sp>
      <p:sp>
        <p:nvSpPr>
          <p:cNvPr id="12" name="TextBox 12"/>
          <p:cNvSpPr txBox="1"/>
          <p:nvPr/>
        </p:nvSpPr>
        <p:spPr>
          <a:xfrm>
            <a:off x="2129879" y="4263506"/>
            <a:ext cx="12016582" cy="665481"/>
          </a:xfrm>
          <a:prstGeom prst="rect">
            <a:avLst/>
          </a:prstGeom>
        </p:spPr>
        <p:txBody>
          <a:bodyPr lIns="0" tIns="0" rIns="0" bIns="0" rtlCol="0" anchor="t">
            <a:spAutoFit/>
          </a:bodyPr>
          <a:lstStyle/>
          <a:p>
            <a:pPr algn="ctr">
              <a:lnSpc>
                <a:spcPts val="5319"/>
              </a:lnSpc>
              <a:spcBef>
                <a:spcPct val="0"/>
              </a:spcBef>
            </a:pPr>
            <a:r>
              <a:rPr lang="en-US" sz="3799">
                <a:solidFill>
                  <a:srgbClr val="001A70"/>
                </a:solidFill>
                <a:latin typeface="Liberation Sans"/>
              </a:rPr>
              <a:t>Decision to patent to be made on a case-by-case basis :</a:t>
            </a:r>
          </a:p>
        </p:txBody>
      </p:sp>
      <p:sp>
        <p:nvSpPr>
          <p:cNvPr id="13" name="TextBox 13"/>
          <p:cNvSpPr txBox="1"/>
          <p:nvPr/>
        </p:nvSpPr>
        <p:spPr>
          <a:xfrm>
            <a:off x="697881" y="5419725"/>
            <a:ext cx="17423312" cy="3344926"/>
          </a:xfrm>
          <a:prstGeom prst="rect">
            <a:avLst/>
          </a:prstGeom>
        </p:spPr>
        <p:txBody>
          <a:bodyPr lIns="0" tIns="0" rIns="0" bIns="0" rtlCol="0" anchor="t">
            <a:spAutoFit/>
          </a:bodyPr>
          <a:lstStyle/>
          <a:p>
            <a:pPr algn="ctr">
              <a:lnSpc>
                <a:spcPts val="3781"/>
              </a:lnSpc>
            </a:pPr>
            <a:r>
              <a:rPr lang="en-US" sz="3099">
                <a:solidFill>
                  <a:srgbClr val="001A70"/>
                </a:solidFill>
                <a:latin typeface="Liberation Sans"/>
              </a:rPr>
              <a:t>When the likelihood is high that the information can be kept secret for a considerable period of time</a:t>
            </a:r>
          </a:p>
          <a:p>
            <a:pPr algn="ctr">
              <a:lnSpc>
                <a:spcPts val="3781"/>
              </a:lnSpc>
            </a:pPr>
            <a:endParaRPr lang="en-US" sz="3099">
              <a:solidFill>
                <a:srgbClr val="001A70"/>
              </a:solidFill>
              <a:latin typeface="Liberation Sans"/>
            </a:endParaRPr>
          </a:p>
          <a:p>
            <a:pPr algn="ctr">
              <a:lnSpc>
                <a:spcPts val="3781"/>
              </a:lnSpc>
            </a:pPr>
            <a:r>
              <a:rPr lang="en-US" sz="3099">
                <a:solidFill>
                  <a:srgbClr val="001A70"/>
                </a:solidFill>
                <a:latin typeface="Liberation Sans"/>
              </a:rPr>
              <a:t>When the secret relates to a manufacturing process rather than to a product, as products would be more likely to be reverse engineered</a:t>
            </a:r>
          </a:p>
          <a:p>
            <a:pPr algn="ctr">
              <a:lnSpc>
                <a:spcPts val="3781"/>
              </a:lnSpc>
            </a:pPr>
            <a:endParaRPr lang="en-US" sz="3099">
              <a:solidFill>
                <a:srgbClr val="001A70"/>
              </a:solidFill>
              <a:latin typeface="Liberation Sans"/>
            </a:endParaRPr>
          </a:p>
          <a:p>
            <a:pPr algn="ctr">
              <a:lnSpc>
                <a:spcPts val="3781"/>
              </a:lnSpc>
            </a:pPr>
            <a:r>
              <a:rPr lang="en-US" sz="3099">
                <a:solidFill>
                  <a:srgbClr val="001A70"/>
                </a:solidFill>
                <a:latin typeface="Liberation Sans"/>
              </a:rPr>
              <a:t>Before filing a patent and during the patent prosecution process until the patent application is published by the patent office (generally after 18 months from the filing date or the priority date)</a:t>
            </a:r>
          </a:p>
        </p:txBody>
      </p:sp>
      <p:sp>
        <p:nvSpPr>
          <p:cNvPr id="14" name="Freeform 14"/>
          <p:cNvSpPr/>
          <p:nvPr/>
        </p:nvSpPr>
        <p:spPr>
          <a:xfrm>
            <a:off x="337354" y="5578513"/>
            <a:ext cx="265986" cy="265986"/>
          </a:xfrm>
          <a:custGeom>
            <a:avLst/>
            <a:gdLst/>
            <a:ahLst/>
            <a:cxnLst/>
            <a:rect l="l" t="t" r="r" b="b"/>
            <a:pathLst>
              <a:path w="265986" h="265986">
                <a:moveTo>
                  <a:pt x="0" y="0"/>
                </a:moveTo>
                <a:lnTo>
                  <a:pt x="265986" y="0"/>
                </a:lnTo>
                <a:lnTo>
                  <a:pt x="265986" y="265985"/>
                </a:lnTo>
                <a:lnTo>
                  <a:pt x="0" y="2659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5" name="Freeform 15"/>
          <p:cNvSpPr/>
          <p:nvPr/>
        </p:nvSpPr>
        <p:spPr>
          <a:xfrm>
            <a:off x="337354" y="6522222"/>
            <a:ext cx="265986" cy="265986"/>
          </a:xfrm>
          <a:custGeom>
            <a:avLst/>
            <a:gdLst/>
            <a:ahLst/>
            <a:cxnLst/>
            <a:rect l="l" t="t" r="r" b="b"/>
            <a:pathLst>
              <a:path w="265986" h="265986">
                <a:moveTo>
                  <a:pt x="0" y="0"/>
                </a:moveTo>
                <a:lnTo>
                  <a:pt x="265986" y="0"/>
                </a:lnTo>
                <a:lnTo>
                  <a:pt x="265986" y="265986"/>
                </a:lnTo>
                <a:lnTo>
                  <a:pt x="0" y="2659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6" name="Freeform 16"/>
          <p:cNvSpPr/>
          <p:nvPr/>
        </p:nvSpPr>
        <p:spPr>
          <a:xfrm>
            <a:off x="895707" y="7955469"/>
            <a:ext cx="265986" cy="265986"/>
          </a:xfrm>
          <a:custGeom>
            <a:avLst/>
            <a:gdLst/>
            <a:ahLst/>
            <a:cxnLst/>
            <a:rect l="l" t="t" r="r" b="b"/>
            <a:pathLst>
              <a:path w="265986" h="265986">
                <a:moveTo>
                  <a:pt x="0" y="0"/>
                </a:moveTo>
                <a:lnTo>
                  <a:pt x="265986" y="0"/>
                </a:lnTo>
                <a:lnTo>
                  <a:pt x="265986" y="265986"/>
                </a:lnTo>
                <a:lnTo>
                  <a:pt x="0" y="2659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52500" cy="10287000"/>
            <a:chOff x="0" y="0"/>
            <a:chExt cx="250864" cy="2709333"/>
          </a:xfrm>
        </p:grpSpPr>
        <p:sp>
          <p:nvSpPr>
            <p:cNvPr id="3" name="Freeform 3"/>
            <p:cNvSpPr/>
            <p:nvPr/>
          </p:nvSpPr>
          <p:spPr>
            <a:xfrm>
              <a:off x="0" y="0"/>
              <a:ext cx="250864" cy="2709333"/>
            </a:xfrm>
            <a:custGeom>
              <a:avLst/>
              <a:gdLst/>
              <a:ahLst/>
              <a:cxnLst/>
              <a:rect l="l" t="t" r="r" b="b"/>
              <a:pathLst>
                <a:path w="250864" h="2709333">
                  <a:moveTo>
                    <a:pt x="0" y="0"/>
                  </a:moveTo>
                  <a:lnTo>
                    <a:pt x="250864" y="0"/>
                  </a:lnTo>
                  <a:lnTo>
                    <a:pt x="250864" y="2709333"/>
                  </a:lnTo>
                  <a:lnTo>
                    <a:pt x="0" y="2709333"/>
                  </a:lnTo>
                  <a:close/>
                </a:path>
              </a:pathLst>
            </a:custGeom>
            <a:solidFill>
              <a:srgbClr val="001A70"/>
            </a:solidFill>
          </p:spPr>
          <p:txBody>
            <a:bodyPr/>
            <a:lstStyle/>
            <a:p>
              <a:endParaRPr lang="fr-FR"/>
            </a:p>
          </p:txBody>
        </p:sp>
        <p:sp>
          <p:nvSpPr>
            <p:cNvPr id="4" name="TextBox 4"/>
            <p:cNvSpPr txBox="1"/>
            <p:nvPr/>
          </p:nvSpPr>
          <p:spPr>
            <a:xfrm>
              <a:off x="0" y="-57150"/>
              <a:ext cx="250864" cy="2766483"/>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flipH="1" flipV="1">
            <a:off x="1255263" y="296811"/>
            <a:ext cx="14570740" cy="2458812"/>
          </a:xfrm>
          <a:custGeom>
            <a:avLst/>
            <a:gdLst/>
            <a:ahLst/>
            <a:cxnLst/>
            <a:rect l="l" t="t" r="r" b="b"/>
            <a:pathLst>
              <a:path w="14570740" h="2458812">
                <a:moveTo>
                  <a:pt x="14570739" y="2458812"/>
                </a:moveTo>
                <a:lnTo>
                  <a:pt x="0" y="2458812"/>
                </a:lnTo>
                <a:lnTo>
                  <a:pt x="0" y="0"/>
                </a:lnTo>
                <a:lnTo>
                  <a:pt x="14570739" y="0"/>
                </a:lnTo>
                <a:lnTo>
                  <a:pt x="14570739" y="24588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10878860" y="6902751"/>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TextBox 7"/>
          <p:cNvSpPr txBox="1"/>
          <p:nvPr/>
        </p:nvSpPr>
        <p:spPr>
          <a:xfrm>
            <a:off x="1028700" y="584046"/>
            <a:ext cx="15874530" cy="3146478"/>
          </a:xfrm>
          <a:prstGeom prst="rect">
            <a:avLst/>
          </a:prstGeom>
        </p:spPr>
        <p:txBody>
          <a:bodyPr lIns="0" tIns="0" rIns="0" bIns="0" rtlCol="0" anchor="t">
            <a:spAutoFit/>
          </a:bodyPr>
          <a:lstStyle/>
          <a:p>
            <a:pPr algn="ctr">
              <a:lnSpc>
                <a:spcPts val="8283"/>
              </a:lnSpc>
              <a:spcBef>
                <a:spcPct val="0"/>
              </a:spcBef>
            </a:pPr>
            <a:r>
              <a:rPr lang="en-US" sz="5916">
                <a:solidFill>
                  <a:srgbClr val="FFFFFF"/>
                </a:solidFill>
                <a:latin typeface="Liberation Sans Bold"/>
              </a:rPr>
              <a:t>How to protect trade secrets, know how  and confidential information ? INFHORMATION</a:t>
            </a:r>
          </a:p>
        </p:txBody>
      </p:sp>
      <p:sp>
        <p:nvSpPr>
          <p:cNvPr id="8" name="TextBox 8"/>
          <p:cNvSpPr txBox="1"/>
          <p:nvPr/>
        </p:nvSpPr>
        <p:spPr>
          <a:xfrm>
            <a:off x="1028700" y="9736277"/>
            <a:ext cx="8115300" cy="834390"/>
          </a:xfrm>
          <a:prstGeom prst="rect">
            <a:avLst/>
          </a:prstGeom>
        </p:spPr>
        <p:txBody>
          <a:bodyPr lIns="0" tIns="0" rIns="0" bIns="0" rtlCol="0" anchor="t">
            <a:spAutoFit/>
          </a:bodyPr>
          <a:lstStyle/>
          <a:p>
            <a:pPr>
              <a:lnSpc>
                <a:spcPts val="3359"/>
              </a:lnSpc>
            </a:pPr>
            <a:r>
              <a:rPr lang="en-US" sz="2399">
                <a:solidFill>
                  <a:srgbClr val="001A70"/>
                </a:solidFill>
                <a:latin typeface="Liberation Sans"/>
              </a:rPr>
              <a:t>© 2024 – Laure WINCKEL</a:t>
            </a:r>
          </a:p>
          <a:p>
            <a:pPr>
              <a:lnSpc>
                <a:spcPts val="3359"/>
              </a:lnSpc>
            </a:pPr>
            <a:endParaRPr lang="en-US" sz="2399">
              <a:solidFill>
                <a:srgbClr val="001A70"/>
              </a:solidFill>
              <a:latin typeface="Liberation Sans"/>
            </a:endParaRPr>
          </a:p>
        </p:txBody>
      </p:sp>
      <p:sp>
        <p:nvSpPr>
          <p:cNvPr id="9" name="TextBox 9"/>
          <p:cNvSpPr txBox="1"/>
          <p:nvPr/>
        </p:nvSpPr>
        <p:spPr>
          <a:xfrm>
            <a:off x="952500" y="3561053"/>
            <a:ext cx="17039267" cy="4121329"/>
          </a:xfrm>
          <a:prstGeom prst="rect">
            <a:avLst/>
          </a:prstGeom>
        </p:spPr>
        <p:txBody>
          <a:bodyPr lIns="0" tIns="0" rIns="0" bIns="0" rtlCol="0" anchor="t">
            <a:spAutoFit/>
          </a:bodyPr>
          <a:lstStyle/>
          <a:p>
            <a:pPr>
              <a:lnSpc>
                <a:spcPts val="5515"/>
              </a:lnSpc>
            </a:pPr>
            <a:r>
              <a:rPr lang="en-US" sz="3939" u="sng">
                <a:solidFill>
                  <a:srgbClr val="001A70"/>
                </a:solidFill>
                <a:latin typeface="Liberation Sans Bold"/>
                <a:hlinkClick r:id="rId6" tooltip="https://www.wipo.int/tradesecrets/en/"/>
              </a:rPr>
              <a:t>Trade secrets</a:t>
            </a:r>
            <a:r>
              <a:rPr lang="en-US" sz="3939">
                <a:solidFill>
                  <a:srgbClr val="001A70"/>
                </a:solidFill>
                <a:latin typeface="Liberation Sans Bold"/>
              </a:rPr>
              <a:t> last as long as the commercially valuable information remains confidential, protected by reasonable measures to keep it secret. What is considered "reasonable" varies depending on the information, its value and other circumstances.</a:t>
            </a:r>
          </a:p>
          <a:p>
            <a:pPr>
              <a:lnSpc>
                <a:spcPts val="5515"/>
              </a:lnSpc>
            </a:pPr>
            <a:endParaRPr lang="en-US" sz="3939">
              <a:solidFill>
                <a:srgbClr val="001A70"/>
              </a:solidFill>
              <a:latin typeface="Liberation Sans Bold"/>
            </a:endParaRPr>
          </a:p>
          <a:p>
            <a:pPr>
              <a:lnSpc>
                <a:spcPts val="4009"/>
              </a:lnSpc>
            </a:pPr>
            <a:endParaRPr lang="en-US" sz="3939">
              <a:solidFill>
                <a:srgbClr val="001A70"/>
              </a:solidFill>
              <a:latin typeface="Liberation Sans Bold"/>
            </a:endParaRPr>
          </a:p>
          <a:p>
            <a:pPr>
              <a:lnSpc>
                <a:spcPts val="547"/>
              </a:lnSpc>
              <a:spcBef>
                <a:spcPct val="0"/>
              </a:spcBef>
            </a:pPr>
            <a:r>
              <a:rPr lang="en-US" sz="391">
                <a:solidFill>
                  <a:srgbClr val="000000"/>
                </a:solidFill>
                <a:latin typeface="Arimo"/>
              </a:rPr>
              <a:t>W</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52500" cy="10287000"/>
            <a:chOff x="0" y="0"/>
            <a:chExt cx="250864" cy="2709333"/>
          </a:xfrm>
        </p:grpSpPr>
        <p:sp>
          <p:nvSpPr>
            <p:cNvPr id="3" name="Freeform 3"/>
            <p:cNvSpPr/>
            <p:nvPr/>
          </p:nvSpPr>
          <p:spPr>
            <a:xfrm>
              <a:off x="0" y="0"/>
              <a:ext cx="250864" cy="2709333"/>
            </a:xfrm>
            <a:custGeom>
              <a:avLst/>
              <a:gdLst/>
              <a:ahLst/>
              <a:cxnLst/>
              <a:rect l="l" t="t" r="r" b="b"/>
              <a:pathLst>
                <a:path w="250864" h="2709333">
                  <a:moveTo>
                    <a:pt x="0" y="0"/>
                  </a:moveTo>
                  <a:lnTo>
                    <a:pt x="250864" y="0"/>
                  </a:lnTo>
                  <a:lnTo>
                    <a:pt x="250864" y="2709333"/>
                  </a:lnTo>
                  <a:lnTo>
                    <a:pt x="0" y="2709333"/>
                  </a:lnTo>
                  <a:close/>
                </a:path>
              </a:pathLst>
            </a:custGeom>
            <a:solidFill>
              <a:srgbClr val="001A70"/>
            </a:solidFill>
          </p:spPr>
          <p:txBody>
            <a:bodyPr/>
            <a:lstStyle/>
            <a:p>
              <a:endParaRPr lang="fr-FR"/>
            </a:p>
          </p:txBody>
        </p:sp>
        <p:sp>
          <p:nvSpPr>
            <p:cNvPr id="4" name="TextBox 4"/>
            <p:cNvSpPr txBox="1"/>
            <p:nvPr/>
          </p:nvSpPr>
          <p:spPr>
            <a:xfrm>
              <a:off x="0" y="-57150"/>
              <a:ext cx="250864" cy="2766483"/>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flipH="1" flipV="1">
            <a:off x="1255263" y="296811"/>
            <a:ext cx="14570740" cy="2458812"/>
          </a:xfrm>
          <a:custGeom>
            <a:avLst/>
            <a:gdLst/>
            <a:ahLst/>
            <a:cxnLst/>
            <a:rect l="l" t="t" r="r" b="b"/>
            <a:pathLst>
              <a:path w="14570740" h="2458812">
                <a:moveTo>
                  <a:pt x="14570739" y="2458812"/>
                </a:moveTo>
                <a:lnTo>
                  <a:pt x="0" y="2458812"/>
                </a:lnTo>
                <a:lnTo>
                  <a:pt x="0" y="0"/>
                </a:lnTo>
                <a:lnTo>
                  <a:pt x="14570739" y="0"/>
                </a:lnTo>
                <a:lnTo>
                  <a:pt x="14570739" y="24588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10878860" y="6902751"/>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TextBox 7"/>
          <p:cNvSpPr txBox="1"/>
          <p:nvPr/>
        </p:nvSpPr>
        <p:spPr>
          <a:xfrm>
            <a:off x="1028700" y="584046"/>
            <a:ext cx="15874530" cy="3146478"/>
          </a:xfrm>
          <a:prstGeom prst="rect">
            <a:avLst/>
          </a:prstGeom>
        </p:spPr>
        <p:txBody>
          <a:bodyPr lIns="0" tIns="0" rIns="0" bIns="0" rtlCol="0" anchor="t">
            <a:spAutoFit/>
          </a:bodyPr>
          <a:lstStyle/>
          <a:p>
            <a:pPr algn="ctr">
              <a:lnSpc>
                <a:spcPts val="8283"/>
              </a:lnSpc>
              <a:spcBef>
                <a:spcPct val="0"/>
              </a:spcBef>
            </a:pPr>
            <a:r>
              <a:rPr lang="en-US" sz="5916">
                <a:solidFill>
                  <a:srgbClr val="FFFFFF"/>
                </a:solidFill>
                <a:latin typeface="Liberation Sans Bold"/>
              </a:rPr>
              <a:t>How to protect trade secrets, know how  and confidential information ? INFHORMATION</a:t>
            </a:r>
          </a:p>
        </p:txBody>
      </p:sp>
      <p:sp>
        <p:nvSpPr>
          <p:cNvPr id="8" name="TextBox 8"/>
          <p:cNvSpPr txBox="1"/>
          <p:nvPr/>
        </p:nvSpPr>
        <p:spPr>
          <a:xfrm>
            <a:off x="1028700" y="9736277"/>
            <a:ext cx="8115300" cy="834390"/>
          </a:xfrm>
          <a:prstGeom prst="rect">
            <a:avLst/>
          </a:prstGeom>
        </p:spPr>
        <p:txBody>
          <a:bodyPr lIns="0" tIns="0" rIns="0" bIns="0" rtlCol="0" anchor="t">
            <a:spAutoFit/>
          </a:bodyPr>
          <a:lstStyle/>
          <a:p>
            <a:pPr>
              <a:lnSpc>
                <a:spcPts val="3359"/>
              </a:lnSpc>
            </a:pPr>
            <a:r>
              <a:rPr lang="en-US" sz="2399">
                <a:solidFill>
                  <a:srgbClr val="001A70"/>
                </a:solidFill>
                <a:latin typeface="Liberation Sans"/>
              </a:rPr>
              <a:t>© 2024 – Laure WINCKEL</a:t>
            </a:r>
          </a:p>
          <a:p>
            <a:pPr>
              <a:lnSpc>
                <a:spcPts val="3359"/>
              </a:lnSpc>
            </a:pPr>
            <a:endParaRPr lang="en-US" sz="2399">
              <a:solidFill>
                <a:srgbClr val="001A70"/>
              </a:solidFill>
              <a:latin typeface="Liberation Sans"/>
            </a:endParaRPr>
          </a:p>
        </p:txBody>
      </p:sp>
      <p:sp>
        <p:nvSpPr>
          <p:cNvPr id="9" name="TextBox 9"/>
          <p:cNvSpPr txBox="1"/>
          <p:nvPr/>
        </p:nvSpPr>
        <p:spPr>
          <a:xfrm>
            <a:off x="1255263" y="3178465"/>
            <a:ext cx="16812705" cy="8659789"/>
          </a:xfrm>
          <a:prstGeom prst="rect">
            <a:avLst/>
          </a:prstGeom>
        </p:spPr>
        <p:txBody>
          <a:bodyPr lIns="0" tIns="0" rIns="0" bIns="0" rtlCol="0" anchor="t">
            <a:spAutoFit/>
          </a:bodyPr>
          <a:lstStyle/>
          <a:p>
            <a:pPr>
              <a:lnSpc>
                <a:spcPts val="4741"/>
              </a:lnSpc>
            </a:pPr>
            <a:r>
              <a:rPr lang="en-US" sz="3387">
                <a:solidFill>
                  <a:srgbClr val="001A70"/>
                </a:solidFill>
                <a:latin typeface="Liberation Sans Bold"/>
              </a:rPr>
              <a:t>Some examples of measures include:</a:t>
            </a:r>
          </a:p>
          <a:p>
            <a:pPr marL="731261" lvl="1" indent="-365631">
              <a:lnSpc>
                <a:spcPts val="4741"/>
              </a:lnSpc>
              <a:buFont typeface="Arial"/>
              <a:buChar char="•"/>
            </a:pPr>
            <a:r>
              <a:rPr lang="en-US" sz="3387">
                <a:solidFill>
                  <a:srgbClr val="001A70"/>
                </a:solidFill>
                <a:latin typeface="Liberation Sans Bold"/>
              </a:rPr>
              <a:t>marking the information as confidential;</a:t>
            </a:r>
          </a:p>
          <a:p>
            <a:pPr marL="731261" lvl="1" indent="-365631">
              <a:lnSpc>
                <a:spcPts val="4741"/>
              </a:lnSpc>
              <a:buFont typeface="Arial"/>
              <a:buChar char="•"/>
            </a:pPr>
            <a:r>
              <a:rPr lang="en-US" sz="3387">
                <a:solidFill>
                  <a:srgbClr val="001A70"/>
                </a:solidFill>
                <a:latin typeface="Liberation Sans Bold"/>
              </a:rPr>
              <a:t>limiting access to the information, by placing physical and technological restrictions;</a:t>
            </a:r>
          </a:p>
          <a:p>
            <a:pPr marL="731261" lvl="1" indent="-365631">
              <a:lnSpc>
                <a:spcPts val="4741"/>
              </a:lnSpc>
              <a:buFont typeface="Arial"/>
              <a:buChar char="•"/>
            </a:pPr>
            <a:r>
              <a:rPr lang="en-US" sz="3387">
                <a:solidFill>
                  <a:srgbClr val="001A70"/>
                </a:solidFill>
                <a:latin typeface="Liberation Sans Bold"/>
              </a:rPr>
              <a:t>entering into non-disclosure agreements with employees, suppliers and partners, prohibiting the recipient from making unauthorized use or disclosure of confidential information;</a:t>
            </a:r>
          </a:p>
          <a:p>
            <a:pPr marL="731261" lvl="1" indent="-365631">
              <a:lnSpc>
                <a:spcPts val="4741"/>
              </a:lnSpc>
              <a:buFont typeface="Arial"/>
              <a:buChar char="•"/>
            </a:pPr>
            <a:r>
              <a:rPr lang="en-US" sz="3387">
                <a:solidFill>
                  <a:srgbClr val="001A70"/>
                </a:solidFill>
                <a:latin typeface="Liberation Sans Bold"/>
              </a:rPr>
              <a:t>reviewing periodically which employees “need to know” the trade secret information; and</a:t>
            </a:r>
          </a:p>
          <a:p>
            <a:pPr marL="731261" lvl="1" indent="-365631">
              <a:lnSpc>
                <a:spcPts val="4741"/>
              </a:lnSpc>
              <a:buFont typeface="Arial"/>
              <a:buChar char="•"/>
            </a:pPr>
            <a:r>
              <a:rPr lang="en-US" sz="3387">
                <a:solidFill>
                  <a:srgbClr val="001A70"/>
                </a:solidFill>
                <a:latin typeface="Liberation Sans Bold"/>
              </a:rPr>
              <a:t>creating an employee culture that makes maintaining confidentiality a priority</a:t>
            </a:r>
          </a:p>
          <a:p>
            <a:pPr>
              <a:lnSpc>
                <a:spcPts val="4741"/>
              </a:lnSpc>
            </a:pPr>
            <a:endParaRPr lang="en-US" sz="3387">
              <a:solidFill>
                <a:srgbClr val="001A70"/>
              </a:solidFill>
              <a:latin typeface="Liberation Sans Bold"/>
            </a:endParaRPr>
          </a:p>
          <a:p>
            <a:pPr>
              <a:lnSpc>
                <a:spcPts val="5441"/>
              </a:lnSpc>
            </a:pPr>
            <a:endParaRPr lang="en-US" sz="3387">
              <a:solidFill>
                <a:srgbClr val="001A70"/>
              </a:solidFill>
              <a:latin typeface="Liberation Sans Bold"/>
            </a:endParaRPr>
          </a:p>
          <a:p>
            <a:pPr>
              <a:lnSpc>
                <a:spcPts val="5441"/>
              </a:lnSpc>
            </a:pPr>
            <a:endParaRPr lang="en-US" sz="3387">
              <a:solidFill>
                <a:srgbClr val="001A70"/>
              </a:solidFill>
              <a:latin typeface="Liberation Sans Bold"/>
            </a:endParaRPr>
          </a:p>
          <a:p>
            <a:pPr>
              <a:lnSpc>
                <a:spcPts val="3956"/>
              </a:lnSpc>
            </a:pPr>
            <a:endParaRPr lang="en-US" sz="3387">
              <a:solidFill>
                <a:srgbClr val="001A70"/>
              </a:solidFill>
              <a:latin typeface="Liberation Sans Bold"/>
            </a:endParaRPr>
          </a:p>
          <a:p>
            <a:pPr>
              <a:lnSpc>
                <a:spcPts val="540"/>
              </a:lnSpc>
              <a:spcBef>
                <a:spcPct val="0"/>
              </a:spcBef>
            </a:pPr>
            <a:r>
              <a:rPr lang="en-US" sz="386">
                <a:solidFill>
                  <a:srgbClr val="000000"/>
                </a:solidFill>
                <a:latin typeface="Arimo"/>
              </a:rPr>
              <a:t>W</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52500" cy="10287000"/>
            <a:chOff x="0" y="0"/>
            <a:chExt cx="250864" cy="2709333"/>
          </a:xfrm>
        </p:grpSpPr>
        <p:sp>
          <p:nvSpPr>
            <p:cNvPr id="3" name="Freeform 3"/>
            <p:cNvSpPr/>
            <p:nvPr/>
          </p:nvSpPr>
          <p:spPr>
            <a:xfrm>
              <a:off x="0" y="0"/>
              <a:ext cx="250864" cy="2709333"/>
            </a:xfrm>
            <a:custGeom>
              <a:avLst/>
              <a:gdLst/>
              <a:ahLst/>
              <a:cxnLst/>
              <a:rect l="l" t="t" r="r" b="b"/>
              <a:pathLst>
                <a:path w="250864" h="2709333">
                  <a:moveTo>
                    <a:pt x="0" y="0"/>
                  </a:moveTo>
                  <a:lnTo>
                    <a:pt x="250864" y="0"/>
                  </a:lnTo>
                  <a:lnTo>
                    <a:pt x="250864" y="2709333"/>
                  </a:lnTo>
                  <a:lnTo>
                    <a:pt x="0" y="2709333"/>
                  </a:lnTo>
                  <a:close/>
                </a:path>
              </a:pathLst>
            </a:custGeom>
            <a:solidFill>
              <a:srgbClr val="001A70"/>
            </a:solidFill>
          </p:spPr>
          <p:txBody>
            <a:bodyPr/>
            <a:lstStyle/>
            <a:p>
              <a:endParaRPr lang="fr-FR"/>
            </a:p>
          </p:txBody>
        </p:sp>
        <p:sp>
          <p:nvSpPr>
            <p:cNvPr id="4" name="TextBox 4"/>
            <p:cNvSpPr txBox="1"/>
            <p:nvPr/>
          </p:nvSpPr>
          <p:spPr>
            <a:xfrm>
              <a:off x="0" y="-57150"/>
              <a:ext cx="250864" cy="2766483"/>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flipH="1" flipV="1">
            <a:off x="1255263" y="296811"/>
            <a:ext cx="14570740" cy="2458812"/>
          </a:xfrm>
          <a:custGeom>
            <a:avLst/>
            <a:gdLst/>
            <a:ahLst/>
            <a:cxnLst/>
            <a:rect l="l" t="t" r="r" b="b"/>
            <a:pathLst>
              <a:path w="14570740" h="2458812">
                <a:moveTo>
                  <a:pt x="14570739" y="2458812"/>
                </a:moveTo>
                <a:lnTo>
                  <a:pt x="0" y="2458812"/>
                </a:lnTo>
                <a:lnTo>
                  <a:pt x="0" y="0"/>
                </a:lnTo>
                <a:lnTo>
                  <a:pt x="14570739" y="0"/>
                </a:lnTo>
                <a:lnTo>
                  <a:pt x="14570739" y="24588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10878860" y="6902751"/>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TextBox 7"/>
          <p:cNvSpPr txBox="1"/>
          <p:nvPr/>
        </p:nvSpPr>
        <p:spPr>
          <a:xfrm>
            <a:off x="-356070" y="312510"/>
            <a:ext cx="17259300" cy="2275013"/>
          </a:xfrm>
          <a:prstGeom prst="rect">
            <a:avLst/>
          </a:prstGeom>
        </p:spPr>
        <p:txBody>
          <a:bodyPr lIns="0" tIns="0" rIns="0" bIns="0" rtlCol="0" anchor="t">
            <a:spAutoFit/>
          </a:bodyPr>
          <a:lstStyle/>
          <a:p>
            <a:pPr algn="ctr">
              <a:lnSpc>
                <a:spcPts val="9005"/>
              </a:lnSpc>
              <a:spcBef>
                <a:spcPct val="0"/>
              </a:spcBef>
            </a:pPr>
            <a:r>
              <a:rPr lang="en-US" sz="6432">
                <a:solidFill>
                  <a:srgbClr val="FFFFFF"/>
                </a:solidFill>
                <a:latin typeface="Liberation Sans Bold"/>
              </a:rPr>
              <a:t>AGREEMENTS WHEN DISCLOSING CONFIDENTIAL INFORMATION</a:t>
            </a:r>
          </a:p>
        </p:txBody>
      </p:sp>
      <p:sp>
        <p:nvSpPr>
          <p:cNvPr id="8" name="TextBox 8"/>
          <p:cNvSpPr txBox="1"/>
          <p:nvPr/>
        </p:nvSpPr>
        <p:spPr>
          <a:xfrm>
            <a:off x="1028700" y="9736277"/>
            <a:ext cx="8115300" cy="834390"/>
          </a:xfrm>
          <a:prstGeom prst="rect">
            <a:avLst/>
          </a:prstGeom>
        </p:spPr>
        <p:txBody>
          <a:bodyPr lIns="0" tIns="0" rIns="0" bIns="0" rtlCol="0" anchor="t">
            <a:spAutoFit/>
          </a:bodyPr>
          <a:lstStyle/>
          <a:p>
            <a:pPr>
              <a:lnSpc>
                <a:spcPts val="3359"/>
              </a:lnSpc>
            </a:pPr>
            <a:r>
              <a:rPr lang="en-US" sz="2399">
                <a:solidFill>
                  <a:srgbClr val="001A70"/>
                </a:solidFill>
                <a:latin typeface="Liberation Sans"/>
              </a:rPr>
              <a:t>© 2024 – Laure WINCKEL</a:t>
            </a:r>
          </a:p>
          <a:p>
            <a:pPr>
              <a:lnSpc>
                <a:spcPts val="3359"/>
              </a:lnSpc>
            </a:pPr>
            <a:endParaRPr lang="en-US" sz="2399">
              <a:solidFill>
                <a:srgbClr val="001A70"/>
              </a:solidFill>
              <a:latin typeface="Liberation Sans"/>
            </a:endParaRPr>
          </a:p>
        </p:txBody>
      </p:sp>
      <p:sp>
        <p:nvSpPr>
          <p:cNvPr id="9" name="TextBox 9"/>
          <p:cNvSpPr txBox="1"/>
          <p:nvPr/>
        </p:nvSpPr>
        <p:spPr>
          <a:xfrm>
            <a:off x="2018320" y="4747515"/>
            <a:ext cx="15856758" cy="3270819"/>
          </a:xfrm>
          <a:prstGeom prst="rect">
            <a:avLst/>
          </a:prstGeom>
        </p:spPr>
        <p:txBody>
          <a:bodyPr lIns="0" tIns="0" rIns="0" bIns="0" rtlCol="0" anchor="t">
            <a:spAutoFit/>
          </a:bodyPr>
          <a:lstStyle/>
          <a:p>
            <a:pPr>
              <a:lnSpc>
                <a:spcPts val="6304"/>
              </a:lnSpc>
            </a:pPr>
            <a:r>
              <a:rPr lang="en-US" sz="4503">
                <a:solidFill>
                  <a:srgbClr val="001A70"/>
                </a:solidFill>
                <a:latin typeface="Liberation Sans Bold"/>
              </a:rPr>
              <a:t> Non disclosure agreements (NDA) </a:t>
            </a:r>
          </a:p>
          <a:p>
            <a:pPr>
              <a:lnSpc>
                <a:spcPts val="6304"/>
              </a:lnSpc>
            </a:pPr>
            <a:endParaRPr lang="en-US" sz="4503">
              <a:solidFill>
                <a:srgbClr val="001A70"/>
              </a:solidFill>
              <a:latin typeface="Liberation Sans Bold"/>
            </a:endParaRPr>
          </a:p>
          <a:p>
            <a:pPr>
              <a:lnSpc>
                <a:spcPts val="6304"/>
              </a:lnSpc>
            </a:pPr>
            <a:r>
              <a:rPr lang="en-US" sz="4503">
                <a:solidFill>
                  <a:srgbClr val="001A70"/>
                </a:solidFill>
                <a:latin typeface="Liberation Sans Bold"/>
              </a:rPr>
              <a:t>Clauses to be inserted - team work</a:t>
            </a:r>
          </a:p>
          <a:p>
            <a:pPr>
              <a:lnSpc>
                <a:spcPts val="4904"/>
              </a:lnSpc>
            </a:pPr>
            <a:endParaRPr lang="en-US" sz="4503">
              <a:solidFill>
                <a:srgbClr val="001A70"/>
              </a:solidFill>
              <a:latin typeface="Liberation Sans Bold"/>
            </a:endParaRPr>
          </a:p>
          <a:p>
            <a:pPr>
              <a:lnSpc>
                <a:spcPts val="1682"/>
              </a:lnSpc>
              <a:spcBef>
                <a:spcPct val="0"/>
              </a:spcBef>
            </a:pPr>
            <a:r>
              <a:rPr lang="en-US" sz="1201">
                <a:solidFill>
                  <a:srgbClr val="000000"/>
                </a:solidFill>
                <a:latin typeface="Arimo"/>
              </a:rPr>
              <a:t>W</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52500" cy="10287000"/>
            <a:chOff x="0" y="0"/>
            <a:chExt cx="250864" cy="2709333"/>
          </a:xfrm>
        </p:grpSpPr>
        <p:sp>
          <p:nvSpPr>
            <p:cNvPr id="3" name="Freeform 3"/>
            <p:cNvSpPr/>
            <p:nvPr/>
          </p:nvSpPr>
          <p:spPr>
            <a:xfrm>
              <a:off x="0" y="0"/>
              <a:ext cx="250864" cy="2709333"/>
            </a:xfrm>
            <a:custGeom>
              <a:avLst/>
              <a:gdLst/>
              <a:ahLst/>
              <a:cxnLst/>
              <a:rect l="l" t="t" r="r" b="b"/>
              <a:pathLst>
                <a:path w="250864" h="2709333">
                  <a:moveTo>
                    <a:pt x="0" y="0"/>
                  </a:moveTo>
                  <a:lnTo>
                    <a:pt x="250864" y="0"/>
                  </a:lnTo>
                  <a:lnTo>
                    <a:pt x="250864" y="2709333"/>
                  </a:lnTo>
                  <a:lnTo>
                    <a:pt x="0" y="2709333"/>
                  </a:lnTo>
                  <a:close/>
                </a:path>
              </a:pathLst>
            </a:custGeom>
            <a:solidFill>
              <a:srgbClr val="001A70"/>
            </a:solidFill>
          </p:spPr>
          <p:txBody>
            <a:bodyPr/>
            <a:lstStyle/>
            <a:p>
              <a:endParaRPr lang="fr-FR"/>
            </a:p>
          </p:txBody>
        </p:sp>
        <p:sp>
          <p:nvSpPr>
            <p:cNvPr id="4" name="TextBox 4"/>
            <p:cNvSpPr txBox="1"/>
            <p:nvPr/>
          </p:nvSpPr>
          <p:spPr>
            <a:xfrm>
              <a:off x="0" y="-57150"/>
              <a:ext cx="250864" cy="2766483"/>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flipH="1" flipV="1">
            <a:off x="1255263" y="296811"/>
            <a:ext cx="14570740" cy="2458812"/>
          </a:xfrm>
          <a:custGeom>
            <a:avLst/>
            <a:gdLst/>
            <a:ahLst/>
            <a:cxnLst/>
            <a:rect l="l" t="t" r="r" b="b"/>
            <a:pathLst>
              <a:path w="14570740" h="2458812">
                <a:moveTo>
                  <a:pt x="14570739" y="2458812"/>
                </a:moveTo>
                <a:lnTo>
                  <a:pt x="0" y="2458812"/>
                </a:lnTo>
                <a:lnTo>
                  <a:pt x="0" y="0"/>
                </a:lnTo>
                <a:lnTo>
                  <a:pt x="14570739" y="0"/>
                </a:lnTo>
                <a:lnTo>
                  <a:pt x="14570739" y="24588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10878860" y="6902751"/>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TextBox 7"/>
          <p:cNvSpPr txBox="1"/>
          <p:nvPr/>
        </p:nvSpPr>
        <p:spPr>
          <a:xfrm>
            <a:off x="-356070" y="312510"/>
            <a:ext cx="17259300" cy="1132013"/>
          </a:xfrm>
          <a:prstGeom prst="rect">
            <a:avLst/>
          </a:prstGeom>
        </p:spPr>
        <p:txBody>
          <a:bodyPr lIns="0" tIns="0" rIns="0" bIns="0" rtlCol="0" anchor="t">
            <a:spAutoFit/>
          </a:bodyPr>
          <a:lstStyle/>
          <a:p>
            <a:pPr algn="ctr">
              <a:lnSpc>
                <a:spcPts val="9005"/>
              </a:lnSpc>
              <a:spcBef>
                <a:spcPct val="0"/>
              </a:spcBef>
            </a:pPr>
            <a:r>
              <a:rPr lang="en-US" sz="6432">
                <a:solidFill>
                  <a:srgbClr val="FFFFFF"/>
                </a:solidFill>
                <a:latin typeface="Liberation Sans Bold"/>
              </a:rPr>
              <a:t>NON DISCLOSURE AGREEMENTS</a:t>
            </a:r>
          </a:p>
        </p:txBody>
      </p:sp>
      <p:sp>
        <p:nvSpPr>
          <p:cNvPr id="8" name="TextBox 8"/>
          <p:cNvSpPr txBox="1"/>
          <p:nvPr/>
        </p:nvSpPr>
        <p:spPr>
          <a:xfrm>
            <a:off x="1028700" y="9736277"/>
            <a:ext cx="8115300" cy="834390"/>
          </a:xfrm>
          <a:prstGeom prst="rect">
            <a:avLst/>
          </a:prstGeom>
        </p:spPr>
        <p:txBody>
          <a:bodyPr lIns="0" tIns="0" rIns="0" bIns="0" rtlCol="0" anchor="t">
            <a:spAutoFit/>
          </a:bodyPr>
          <a:lstStyle/>
          <a:p>
            <a:pPr>
              <a:lnSpc>
                <a:spcPts val="3359"/>
              </a:lnSpc>
            </a:pPr>
            <a:r>
              <a:rPr lang="en-US" sz="2399">
                <a:solidFill>
                  <a:srgbClr val="001A70"/>
                </a:solidFill>
                <a:latin typeface="Liberation Sans"/>
              </a:rPr>
              <a:t>© 2024 – Laure WINCKEL</a:t>
            </a:r>
          </a:p>
          <a:p>
            <a:pPr>
              <a:lnSpc>
                <a:spcPts val="3359"/>
              </a:lnSpc>
            </a:pPr>
            <a:endParaRPr lang="en-US" sz="2399">
              <a:solidFill>
                <a:srgbClr val="001A70"/>
              </a:solidFill>
              <a:latin typeface="Liberation Sans"/>
            </a:endParaRPr>
          </a:p>
        </p:txBody>
      </p:sp>
      <p:sp>
        <p:nvSpPr>
          <p:cNvPr id="9" name="TextBox 9"/>
          <p:cNvSpPr txBox="1"/>
          <p:nvPr/>
        </p:nvSpPr>
        <p:spPr>
          <a:xfrm>
            <a:off x="1046472" y="3321227"/>
            <a:ext cx="15856758" cy="7174164"/>
          </a:xfrm>
          <a:prstGeom prst="rect">
            <a:avLst/>
          </a:prstGeom>
        </p:spPr>
        <p:txBody>
          <a:bodyPr lIns="0" tIns="0" rIns="0" bIns="0" rtlCol="0" anchor="t">
            <a:spAutoFit/>
          </a:bodyPr>
          <a:lstStyle/>
          <a:p>
            <a:pPr marL="842765" lvl="1" indent="-421382">
              <a:lnSpc>
                <a:spcPts val="5464"/>
              </a:lnSpc>
              <a:buFont typeface="Arial"/>
              <a:buChar char="•"/>
            </a:pPr>
            <a:r>
              <a:rPr lang="en-US" sz="3903">
                <a:solidFill>
                  <a:srgbClr val="001A70"/>
                </a:solidFill>
                <a:latin typeface="Liberation Sans Bold"/>
              </a:rPr>
              <a:t>Who is bound ?</a:t>
            </a:r>
          </a:p>
          <a:p>
            <a:pPr marL="842765" lvl="1" indent="-421382">
              <a:lnSpc>
                <a:spcPts val="5464"/>
              </a:lnSpc>
              <a:buFont typeface="Arial"/>
              <a:buChar char="•"/>
            </a:pPr>
            <a:r>
              <a:rPr lang="en-US" sz="3903">
                <a:solidFill>
                  <a:srgbClr val="001A70"/>
                </a:solidFill>
                <a:latin typeface="Liberation Sans Bold"/>
              </a:rPr>
              <a:t>For what project ?</a:t>
            </a:r>
          </a:p>
          <a:p>
            <a:pPr marL="842765" lvl="1" indent="-421382">
              <a:lnSpc>
                <a:spcPts val="5464"/>
              </a:lnSpc>
              <a:buFont typeface="Arial"/>
              <a:buChar char="•"/>
            </a:pPr>
            <a:r>
              <a:rPr lang="en-US" sz="3903">
                <a:solidFill>
                  <a:srgbClr val="001A70"/>
                </a:solidFill>
                <a:latin typeface="Liberation Sans Bold"/>
              </a:rPr>
              <a:t>For how long ? </a:t>
            </a:r>
          </a:p>
          <a:p>
            <a:pPr marL="842765" lvl="1" indent="-421382">
              <a:lnSpc>
                <a:spcPts val="5464"/>
              </a:lnSpc>
              <a:buFont typeface="Arial"/>
              <a:buChar char="•"/>
            </a:pPr>
            <a:r>
              <a:rPr lang="en-US" sz="3903">
                <a:solidFill>
                  <a:srgbClr val="001A70"/>
                </a:solidFill>
                <a:latin typeface="Liberation Sans Bold"/>
              </a:rPr>
              <a:t>What information is  protected ?</a:t>
            </a:r>
          </a:p>
          <a:p>
            <a:pPr marL="842765" lvl="1" indent="-421382">
              <a:lnSpc>
                <a:spcPts val="5464"/>
              </a:lnSpc>
              <a:buFont typeface="Arial"/>
              <a:buChar char="•"/>
            </a:pPr>
            <a:r>
              <a:rPr lang="en-US" sz="3903">
                <a:solidFill>
                  <a:srgbClr val="001A70"/>
                </a:solidFill>
                <a:latin typeface="Liberation Sans Bold"/>
              </a:rPr>
              <a:t>Who has access ?</a:t>
            </a:r>
          </a:p>
          <a:p>
            <a:pPr marL="842765" lvl="1" indent="-421382">
              <a:lnSpc>
                <a:spcPts val="5464"/>
              </a:lnSpc>
              <a:buFont typeface="Arial"/>
              <a:buChar char="•"/>
            </a:pPr>
            <a:r>
              <a:rPr lang="en-US" sz="3903">
                <a:solidFill>
                  <a:srgbClr val="001A70"/>
                </a:solidFill>
                <a:latin typeface="Liberation Sans Bold"/>
              </a:rPr>
              <a:t>What are the Parties’ obligations ?</a:t>
            </a:r>
          </a:p>
          <a:p>
            <a:pPr marL="842765" lvl="1" indent="-421382">
              <a:lnSpc>
                <a:spcPts val="5464"/>
              </a:lnSpc>
              <a:buFont typeface="Arial"/>
              <a:buChar char="•"/>
            </a:pPr>
            <a:r>
              <a:rPr lang="en-US" sz="3903">
                <a:solidFill>
                  <a:srgbClr val="001A70"/>
                </a:solidFill>
                <a:latin typeface="Liberation Sans Bold"/>
              </a:rPr>
              <a:t>What about the Parties’creations and innovations ?</a:t>
            </a:r>
          </a:p>
          <a:p>
            <a:pPr marL="842765" lvl="1" indent="-421382">
              <a:lnSpc>
                <a:spcPts val="5464"/>
              </a:lnSpc>
              <a:buFont typeface="Arial"/>
              <a:buChar char="•"/>
            </a:pPr>
            <a:r>
              <a:rPr lang="en-US" sz="3903">
                <a:solidFill>
                  <a:srgbClr val="001A70"/>
                </a:solidFill>
                <a:latin typeface="Liberation Sans Bold"/>
              </a:rPr>
              <a:t>What are the Parties liable for ?</a:t>
            </a:r>
          </a:p>
          <a:p>
            <a:pPr marL="842765" lvl="1" indent="-421382">
              <a:lnSpc>
                <a:spcPts val="5464"/>
              </a:lnSpc>
              <a:buFont typeface="Arial"/>
              <a:buChar char="•"/>
            </a:pPr>
            <a:r>
              <a:rPr lang="en-US" sz="3903">
                <a:solidFill>
                  <a:srgbClr val="001A70"/>
                </a:solidFill>
                <a:latin typeface="Liberation Sans Bold"/>
              </a:rPr>
              <a:t>What to do in case of a dispute ?</a:t>
            </a:r>
          </a:p>
          <a:p>
            <a:pPr>
              <a:lnSpc>
                <a:spcPts val="4904"/>
              </a:lnSpc>
            </a:pPr>
            <a:endParaRPr lang="en-US" sz="3903">
              <a:solidFill>
                <a:srgbClr val="001A70"/>
              </a:solidFill>
              <a:latin typeface="Liberation Sans Bold"/>
            </a:endParaRPr>
          </a:p>
          <a:p>
            <a:pPr>
              <a:lnSpc>
                <a:spcPts val="1682"/>
              </a:lnSpc>
              <a:spcBef>
                <a:spcPct val="0"/>
              </a:spcBef>
            </a:pPr>
            <a:r>
              <a:rPr lang="en-US" sz="1201">
                <a:solidFill>
                  <a:srgbClr val="000000"/>
                </a:solidFill>
                <a:latin typeface="Arimo"/>
              </a:rPr>
              <a:t>W</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sp>
        <p:nvSpPr>
          <p:cNvPr id="2" name="Freeform 2"/>
          <p:cNvSpPr/>
          <p:nvPr/>
        </p:nvSpPr>
        <p:spPr>
          <a:xfrm flipH="1">
            <a:off x="-294004" y="0"/>
            <a:ext cx="18582004" cy="7701184"/>
          </a:xfrm>
          <a:custGeom>
            <a:avLst/>
            <a:gdLst/>
            <a:ahLst/>
            <a:cxnLst/>
            <a:rect l="l" t="t" r="r" b="b"/>
            <a:pathLst>
              <a:path w="18582004" h="7701184">
                <a:moveTo>
                  <a:pt x="18582004" y="0"/>
                </a:moveTo>
                <a:lnTo>
                  <a:pt x="0" y="0"/>
                </a:lnTo>
                <a:lnTo>
                  <a:pt x="0" y="7701184"/>
                </a:lnTo>
                <a:lnTo>
                  <a:pt x="18582004" y="7701184"/>
                </a:lnTo>
                <a:lnTo>
                  <a:pt x="18582004" y="0"/>
                </a:lnTo>
                <a:close/>
              </a:path>
            </a:pathLst>
          </a:custGeom>
          <a:blipFill>
            <a:blip r:embed="rId2">
              <a:alphaModFix amt="70000"/>
            </a:blip>
            <a:stretch>
              <a:fillRect t="-40181" r="-10054" b="-36739"/>
            </a:stretch>
          </a:blipFill>
        </p:spPr>
        <p:txBody>
          <a:bodyPr/>
          <a:lstStyle/>
          <a:p>
            <a:endParaRPr lang="fr-FR"/>
          </a:p>
        </p:txBody>
      </p:sp>
      <p:sp>
        <p:nvSpPr>
          <p:cNvPr id="3" name="Freeform 3"/>
          <p:cNvSpPr/>
          <p:nvPr/>
        </p:nvSpPr>
        <p:spPr>
          <a:xfrm>
            <a:off x="0" y="8209879"/>
            <a:ext cx="3569421" cy="2077121"/>
          </a:xfrm>
          <a:custGeom>
            <a:avLst/>
            <a:gdLst/>
            <a:ahLst/>
            <a:cxnLst/>
            <a:rect l="l" t="t" r="r" b="b"/>
            <a:pathLst>
              <a:path w="3569421" h="2077121">
                <a:moveTo>
                  <a:pt x="0" y="0"/>
                </a:moveTo>
                <a:lnTo>
                  <a:pt x="3569421" y="0"/>
                </a:lnTo>
                <a:lnTo>
                  <a:pt x="3569421" y="2077121"/>
                </a:lnTo>
                <a:lnTo>
                  <a:pt x="0" y="2077121"/>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14629087" y="9841230"/>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5" name="TextBox 5"/>
          <p:cNvSpPr txBox="1"/>
          <p:nvPr/>
        </p:nvSpPr>
        <p:spPr>
          <a:xfrm>
            <a:off x="6586799" y="4081342"/>
            <a:ext cx="11375201" cy="1367791"/>
          </a:xfrm>
          <a:prstGeom prst="rect">
            <a:avLst/>
          </a:prstGeom>
        </p:spPr>
        <p:txBody>
          <a:bodyPr lIns="0" tIns="0" rIns="0" bIns="0" rtlCol="0" anchor="t">
            <a:spAutoFit/>
          </a:bodyPr>
          <a:lstStyle/>
          <a:p>
            <a:pPr algn="ctr">
              <a:lnSpc>
                <a:spcPts val="5319"/>
              </a:lnSpc>
            </a:pPr>
            <a:r>
              <a:rPr lang="en-US" sz="3799">
                <a:solidFill>
                  <a:srgbClr val="F9F9F9"/>
                </a:solidFill>
                <a:latin typeface="Liberation Sans"/>
              </a:rPr>
              <a:t>“Three may keep a secret if two of them are dead” </a:t>
            </a:r>
          </a:p>
          <a:p>
            <a:pPr algn="ctr">
              <a:lnSpc>
                <a:spcPts val="5599"/>
              </a:lnSpc>
              <a:spcBef>
                <a:spcPct val="0"/>
              </a:spcBef>
            </a:pPr>
            <a:r>
              <a:rPr lang="en-US" sz="3999">
                <a:solidFill>
                  <a:srgbClr val="F9F9F9"/>
                </a:solidFill>
                <a:latin typeface="Liberation Sans"/>
              </a:rPr>
              <a:t>Benjamin Franklin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9096375"/>
            <a:ext cx="18288000" cy="1190625"/>
            <a:chOff x="0" y="0"/>
            <a:chExt cx="4816593" cy="313580"/>
          </a:xfrm>
        </p:grpSpPr>
        <p:sp>
          <p:nvSpPr>
            <p:cNvPr id="3" name="Freeform 3"/>
            <p:cNvSpPr/>
            <p:nvPr/>
          </p:nvSpPr>
          <p:spPr>
            <a:xfrm>
              <a:off x="0" y="0"/>
              <a:ext cx="4816592" cy="313580"/>
            </a:xfrm>
            <a:custGeom>
              <a:avLst/>
              <a:gdLst/>
              <a:ahLst/>
              <a:cxnLst/>
              <a:rect l="l" t="t" r="r" b="b"/>
              <a:pathLst>
                <a:path w="4816592" h="313580">
                  <a:moveTo>
                    <a:pt x="4816592" y="0"/>
                  </a:moveTo>
                  <a:lnTo>
                    <a:pt x="4816592" y="313580"/>
                  </a:lnTo>
                  <a:lnTo>
                    <a:pt x="2408296" y="186580"/>
                  </a:lnTo>
                  <a:lnTo>
                    <a:pt x="0" y="313580"/>
                  </a:lnTo>
                  <a:lnTo>
                    <a:pt x="0" y="0"/>
                  </a:lnTo>
                  <a:lnTo>
                    <a:pt x="4816592" y="0"/>
                  </a:lnTo>
                  <a:close/>
                </a:path>
              </a:pathLst>
            </a:custGeom>
            <a:solidFill>
              <a:srgbClr val="001A70"/>
            </a:solidFill>
          </p:spPr>
          <p:txBody>
            <a:bodyPr/>
            <a:lstStyle/>
            <a:p>
              <a:endParaRPr lang="fr-FR"/>
            </a:p>
          </p:txBody>
        </p:sp>
        <p:sp>
          <p:nvSpPr>
            <p:cNvPr id="4" name="TextBox 4"/>
            <p:cNvSpPr txBox="1"/>
            <p:nvPr/>
          </p:nvSpPr>
          <p:spPr>
            <a:xfrm>
              <a:off x="0" y="-57150"/>
              <a:ext cx="4816593" cy="243730"/>
            </a:xfrm>
            <a:prstGeom prst="rect">
              <a:avLst/>
            </a:prstGeom>
          </p:spPr>
          <p:txBody>
            <a:bodyPr lIns="50800" tIns="50800" rIns="50800" bIns="50800" rtlCol="0" anchor="ctr"/>
            <a:lstStyle/>
            <a:p>
              <a:pPr algn="ctr">
                <a:lnSpc>
                  <a:spcPts val="2520"/>
                </a:lnSpc>
              </a:pPr>
              <a:endParaRPr/>
            </a:p>
          </p:txBody>
        </p:sp>
      </p:grpSp>
      <p:pic>
        <p:nvPicPr>
          <p:cNvPr id="5" name="Picture 5"/>
          <p:cNvPicPr>
            <a:picLocks noChangeAspect="1"/>
          </p:cNvPicPr>
          <p:nvPr/>
        </p:nvPicPr>
        <p:blipFill>
          <a:blip r:embed="rId2"/>
          <a:srcRect/>
          <a:stretch>
            <a:fillRect/>
          </a:stretch>
        </p:blipFill>
        <p:spPr>
          <a:xfrm>
            <a:off x="5713723" y="2611770"/>
            <a:ext cx="6860341" cy="5453971"/>
          </a:xfrm>
          <a:prstGeom prst="rect">
            <a:avLst/>
          </a:prstGeom>
        </p:spPr>
      </p:pic>
      <p:sp>
        <p:nvSpPr>
          <p:cNvPr id="6" name="Freeform 6"/>
          <p:cNvSpPr/>
          <p:nvPr/>
        </p:nvSpPr>
        <p:spPr>
          <a:xfrm flipH="1">
            <a:off x="736955" y="3638669"/>
            <a:ext cx="4430471" cy="4114800"/>
          </a:xfrm>
          <a:custGeom>
            <a:avLst/>
            <a:gdLst/>
            <a:ahLst/>
            <a:cxnLst/>
            <a:rect l="l" t="t" r="r" b="b"/>
            <a:pathLst>
              <a:path w="4430471" h="4114800">
                <a:moveTo>
                  <a:pt x="4430472" y="0"/>
                </a:moveTo>
                <a:lnTo>
                  <a:pt x="0" y="0"/>
                </a:lnTo>
                <a:lnTo>
                  <a:pt x="0" y="4114800"/>
                </a:lnTo>
                <a:lnTo>
                  <a:pt x="4430472" y="4114800"/>
                </a:lnTo>
                <a:lnTo>
                  <a:pt x="443047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7" name="TextBox 7"/>
          <p:cNvSpPr txBox="1"/>
          <p:nvPr/>
        </p:nvSpPr>
        <p:spPr>
          <a:xfrm>
            <a:off x="1980601" y="714350"/>
            <a:ext cx="14326797" cy="866787"/>
          </a:xfrm>
          <a:prstGeom prst="rect">
            <a:avLst/>
          </a:prstGeom>
        </p:spPr>
        <p:txBody>
          <a:bodyPr lIns="0" tIns="0" rIns="0" bIns="0" rtlCol="0" anchor="t">
            <a:spAutoFit/>
          </a:bodyPr>
          <a:lstStyle/>
          <a:p>
            <a:pPr algn="ctr">
              <a:lnSpc>
                <a:spcPts val="6000"/>
              </a:lnSpc>
            </a:pPr>
            <a:r>
              <a:rPr lang="en-US" sz="6000">
                <a:solidFill>
                  <a:srgbClr val="001A70"/>
                </a:solidFill>
                <a:latin typeface="Poppins Bold"/>
              </a:rPr>
              <a:t>EMPLOYEE’S INVENTION</a:t>
            </a:r>
          </a:p>
        </p:txBody>
      </p:sp>
      <p:sp>
        <p:nvSpPr>
          <p:cNvPr id="8" name="TextBox 8"/>
          <p:cNvSpPr txBox="1"/>
          <p:nvPr/>
        </p:nvSpPr>
        <p:spPr>
          <a:xfrm>
            <a:off x="104120" y="9753852"/>
            <a:ext cx="8115300"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9" name="TextBox 9"/>
          <p:cNvSpPr txBox="1"/>
          <p:nvPr/>
        </p:nvSpPr>
        <p:spPr>
          <a:xfrm>
            <a:off x="446065" y="4639543"/>
            <a:ext cx="3983953" cy="3872865"/>
          </a:xfrm>
          <a:prstGeom prst="rect">
            <a:avLst/>
          </a:prstGeom>
        </p:spPr>
        <p:txBody>
          <a:bodyPr lIns="0" tIns="0" rIns="0" bIns="0" rtlCol="0" anchor="t">
            <a:spAutoFit/>
          </a:bodyPr>
          <a:lstStyle/>
          <a:p>
            <a:pPr algn="ctr">
              <a:lnSpc>
                <a:spcPts val="4409"/>
              </a:lnSpc>
            </a:pPr>
            <a:r>
              <a:rPr lang="en-US" sz="3150">
                <a:solidFill>
                  <a:srgbClr val="FE5716"/>
                </a:solidFill>
                <a:latin typeface="Liberation Sans Bold"/>
              </a:rPr>
              <a:t>More than 80 % of inventions</a:t>
            </a:r>
            <a:r>
              <a:rPr lang="en-US" sz="3150">
                <a:solidFill>
                  <a:srgbClr val="000000"/>
                </a:solidFill>
                <a:latin typeface="Liberation Sans"/>
              </a:rPr>
              <a:t> </a:t>
            </a:r>
          </a:p>
          <a:p>
            <a:pPr algn="ctr">
              <a:lnSpc>
                <a:spcPts val="4409"/>
              </a:lnSpc>
            </a:pPr>
            <a:r>
              <a:rPr lang="en-US" sz="3150">
                <a:solidFill>
                  <a:srgbClr val="000000"/>
                </a:solidFill>
                <a:latin typeface="Liberation Sans"/>
              </a:rPr>
              <a:t>are made by employees </a:t>
            </a:r>
          </a:p>
          <a:p>
            <a:pPr algn="ctr">
              <a:lnSpc>
                <a:spcPts val="4409"/>
              </a:lnSpc>
            </a:pPr>
            <a:r>
              <a:rPr lang="en-US" sz="3150">
                <a:solidFill>
                  <a:srgbClr val="000000"/>
                </a:solidFill>
                <a:latin typeface="Liberation Sans"/>
              </a:rPr>
              <a:t>inside companies </a:t>
            </a:r>
          </a:p>
          <a:p>
            <a:pPr algn="ctr">
              <a:lnSpc>
                <a:spcPts val="4409"/>
              </a:lnSpc>
            </a:pPr>
            <a:r>
              <a:rPr lang="en-US" sz="3150">
                <a:solidFill>
                  <a:srgbClr val="000000"/>
                </a:solidFill>
                <a:latin typeface="Liberation Sans"/>
              </a:rPr>
              <a:t>or in R &amp; D departments</a:t>
            </a:r>
          </a:p>
        </p:txBody>
      </p:sp>
      <p:sp>
        <p:nvSpPr>
          <p:cNvPr id="10" name="Freeform 10"/>
          <p:cNvSpPr/>
          <p:nvPr/>
        </p:nvSpPr>
        <p:spPr>
          <a:xfrm>
            <a:off x="13120360" y="3638669"/>
            <a:ext cx="4430471" cy="4114800"/>
          </a:xfrm>
          <a:custGeom>
            <a:avLst/>
            <a:gdLst/>
            <a:ahLst/>
            <a:cxnLst/>
            <a:rect l="l" t="t" r="r" b="b"/>
            <a:pathLst>
              <a:path w="4430471" h="4114800">
                <a:moveTo>
                  <a:pt x="0" y="0"/>
                </a:moveTo>
                <a:lnTo>
                  <a:pt x="4430471" y="0"/>
                </a:lnTo>
                <a:lnTo>
                  <a:pt x="443047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1" name="TextBox 11"/>
          <p:cNvSpPr txBox="1"/>
          <p:nvPr/>
        </p:nvSpPr>
        <p:spPr>
          <a:xfrm>
            <a:off x="14092163" y="4363318"/>
            <a:ext cx="3931802" cy="4425315"/>
          </a:xfrm>
          <a:prstGeom prst="rect">
            <a:avLst/>
          </a:prstGeom>
        </p:spPr>
        <p:txBody>
          <a:bodyPr lIns="0" tIns="0" rIns="0" bIns="0" rtlCol="0" anchor="t">
            <a:spAutoFit/>
          </a:bodyPr>
          <a:lstStyle/>
          <a:p>
            <a:pPr algn="ctr">
              <a:lnSpc>
                <a:spcPts val="4409"/>
              </a:lnSpc>
            </a:pPr>
            <a:r>
              <a:rPr lang="en-US" sz="3150">
                <a:solidFill>
                  <a:srgbClr val="FE5716"/>
                </a:solidFill>
                <a:latin typeface="Liberation Sans Bold"/>
              </a:rPr>
              <a:t>Important to state a regime : </a:t>
            </a:r>
          </a:p>
          <a:p>
            <a:pPr algn="ctr">
              <a:lnSpc>
                <a:spcPts val="4409"/>
              </a:lnSpc>
            </a:pPr>
            <a:r>
              <a:rPr lang="en-US" sz="3150">
                <a:solidFill>
                  <a:srgbClr val="000000"/>
                </a:solidFill>
                <a:latin typeface="Liberation Sans"/>
              </a:rPr>
              <a:t>balance between the legitimate interest of the employee </a:t>
            </a:r>
          </a:p>
          <a:p>
            <a:pPr algn="ctr">
              <a:lnSpc>
                <a:spcPts val="4409"/>
              </a:lnSpc>
            </a:pPr>
            <a:r>
              <a:rPr lang="en-US" sz="3150">
                <a:solidFill>
                  <a:srgbClr val="000000"/>
                </a:solidFill>
                <a:latin typeface="Liberation Sans"/>
              </a:rPr>
              <a:t>and of the employer to be found.</a:t>
            </a:r>
          </a:p>
          <a:p>
            <a:pPr algn="ctr">
              <a:lnSpc>
                <a:spcPts val="4409"/>
              </a:lnSpc>
            </a:pPr>
            <a:endParaRPr lang="en-US" sz="3150">
              <a:solidFill>
                <a:srgbClr val="000000"/>
              </a:solidFill>
              <a:latin typeface="Liberatio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1A70"/>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416645" cy="1593725"/>
          </a:xfrm>
        </p:grpSpPr>
        <p:sp>
          <p:nvSpPr>
            <p:cNvPr id="3" name="Freeform 3"/>
            <p:cNvSpPr/>
            <p:nvPr/>
          </p:nvSpPr>
          <p:spPr>
            <a:xfrm>
              <a:off x="0" y="0"/>
              <a:ext cx="1416645" cy="1593725"/>
            </a:xfrm>
            <a:custGeom>
              <a:avLst/>
              <a:gdLst/>
              <a:ahLst/>
              <a:cxnLst/>
              <a:rect l="l" t="t" r="r" b="b"/>
              <a:pathLst>
                <a:path w="1416645" h="1593725">
                  <a:moveTo>
                    <a:pt x="0" y="0"/>
                  </a:moveTo>
                  <a:lnTo>
                    <a:pt x="1416645" y="0"/>
                  </a:lnTo>
                  <a:lnTo>
                    <a:pt x="1416645" y="1593725"/>
                  </a:lnTo>
                  <a:lnTo>
                    <a:pt x="0" y="1593725"/>
                  </a:lnTo>
                  <a:close/>
                </a:path>
              </a:pathLst>
            </a:custGeom>
            <a:blipFill>
              <a:blip r:embed="rId2"/>
              <a:stretch>
                <a:fillRect l="-24999" r="-24999"/>
              </a:stretch>
            </a:blipFill>
          </p:spPr>
          <p:txBody>
            <a:bodyPr/>
            <a:lstStyle/>
            <a:p>
              <a:endParaRPr lang="fr-FR"/>
            </a:p>
          </p:txBody>
        </p:sp>
      </p:grpSp>
      <p:sp>
        <p:nvSpPr>
          <p:cNvPr id="4" name="Freeform 4"/>
          <p:cNvSpPr/>
          <p:nvPr/>
        </p:nvSpPr>
        <p:spPr>
          <a:xfrm flipV="1">
            <a:off x="8830563" y="0"/>
            <a:ext cx="2677972" cy="2671277"/>
          </a:xfrm>
          <a:custGeom>
            <a:avLst/>
            <a:gdLst/>
            <a:ahLst/>
            <a:cxnLst/>
            <a:rect l="l" t="t" r="r" b="b"/>
            <a:pathLst>
              <a:path w="2677972" h="2671277">
                <a:moveTo>
                  <a:pt x="0" y="2671277"/>
                </a:moveTo>
                <a:lnTo>
                  <a:pt x="2677972" y="2671277"/>
                </a:lnTo>
                <a:lnTo>
                  <a:pt x="2677972" y="0"/>
                </a:lnTo>
                <a:lnTo>
                  <a:pt x="0" y="0"/>
                </a:lnTo>
                <a:lnTo>
                  <a:pt x="0" y="267127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Freeform 5"/>
          <p:cNvSpPr/>
          <p:nvPr/>
        </p:nvSpPr>
        <p:spPr>
          <a:xfrm rot="5400000">
            <a:off x="5646546" y="4672352"/>
            <a:ext cx="8798664" cy="2430631"/>
          </a:xfrm>
          <a:custGeom>
            <a:avLst/>
            <a:gdLst/>
            <a:ahLst/>
            <a:cxnLst/>
            <a:rect l="l" t="t" r="r" b="b"/>
            <a:pathLst>
              <a:path w="8798664" h="2430631">
                <a:moveTo>
                  <a:pt x="0" y="0"/>
                </a:moveTo>
                <a:lnTo>
                  <a:pt x="8798664" y="0"/>
                </a:lnTo>
                <a:lnTo>
                  <a:pt x="8798664" y="2430631"/>
                </a:lnTo>
                <a:lnTo>
                  <a:pt x="0" y="2430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6" name="Freeform 6"/>
          <p:cNvSpPr/>
          <p:nvPr/>
        </p:nvSpPr>
        <p:spPr>
          <a:xfrm>
            <a:off x="6578754" y="466512"/>
            <a:ext cx="1647408" cy="1437444"/>
          </a:xfrm>
          <a:custGeom>
            <a:avLst/>
            <a:gdLst/>
            <a:ahLst/>
            <a:cxnLst/>
            <a:rect l="l" t="t" r="r" b="b"/>
            <a:pathLst>
              <a:path w="1647408" h="1437444">
                <a:moveTo>
                  <a:pt x="0" y="0"/>
                </a:moveTo>
                <a:lnTo>
                  <a:pt x="1647408" y="0"/>
                </a:lnTo>
                <a:lnTo>
                  <a:pt x="1647408" y="1437444"/>
                </a:lnTo>
                <a:lnTo>
                  <a:pt x="0" y="1437444"/>
                </a:lnTo>
                <a:lnTo>
                  <a:pt x="0" y="0"/>
                </a:lnTo>
                <a:close/>
              </a:path>
            </a:pathLst>
          </a:custGeom>
          <a:blipFill>
            <a:blip r:embed="rId7"/>
            <a:stretch>
              <a:fillRect/>
            </a:stretch>
          </a:blipFill>
        </p:spPr>
        <p:txBody>
          <a:bodyPr/>
          <a:lstStyle/>
          <a:p>
            <a:endParaRPr lang="fr-FR"/>
          </a:p>
        </p:txBody>
      </p:sp>
      <p:sp>
        <p:nvSpPr>
          <p:cNvPr id="7" name="Freeform 7"/>
          <p:cNvSpPr/>
          <p:nvPr/>
        </p:nvSpPr>
        <p:spPr>
          <a:xfrm>
            <a:off x="0" y="0"/>
            <a:ext cx="4073522" cy="2370468"/>
          </a:xfrm>
          <a:custGeom>
            <a:avLst/>
            <a:gdLst/>
            <a:ahLst/>
            <a:cxnLst/>
            <a:rect l="l" t="t" r="r" b="b"/>
            <a:pathLst>
              <a:path w="4073522" h="2370468">
                <a:moveTo>
                  <a:pt x="0" y="0"/>
                </a:moveTo>
                <a:lnTo>
                  <a:pt x="4073522" y="0"/>
                </a:lnTo>
                <a:lnTo>
                  <a:pt x="4073522" y="2370468"/>
                </a:lnTo>
                <a:lnTo>
                  <a:pt x="0" y="2370468"/>
                </a:lnTo>
                <a:lnTo>
                  <a:pt x="0" y="0"/>
                </a:lnTo>
                <a:close/>
              </a:path>
            </a:pathLst>
          </a:custGeom>
          <a:blipFill>
            <a:blip r:embed="rId8"/>
            <a:stretch>
              <a:fillRect/>
            </a:stretch>
          </a:blipFill>
        </p:spPr>
        <p:txBody>
          <a:bodyPr/>
          <a:lstStyle/>
          <a:p>
            <a:endParaRPr lang="fr-FR"/>
          </a:p>
        </p:txBody>
      </p:sp>
      <p:sp>
        <p:nvSpPr>
          <p:cNvPr id="8" name="TextBox 8"/>
          <p:cNvSpPr txBox="1"/>
          <p:nvPr/>
        </p:nvSpPr>
        <p:spPr>
          <a:xfrm>
            <a:off x="1028700" y="6768854"/>
            <a:ext cx="7429500" cy="1340481"/>
          </a:xfrm>
          <a:prstGeom prst="rect">
            <a:avLst/>
          </a:prstGeom>
        </p:spPr>
        <p:txBody>
          <a:bodyPr lIns="0" tIns="0" rIns="0" bIns="0" rtlCol="0" anchor="t">
            <a:spAutoFit/>
          </a:bodyPr>
          <a:lstStyle/>
          <a:p>
            <a:pPr>
              <a:lnSpc>
                <a:spcPts val="9679"/>
              </a:lnSpc>
            </a:pPr>
            <a:r>
              <a:rPr lang="en-US" sz="8799">
                <a:solidFill>
                  <a:srgbClr val="FFFFFF"/>
                </a:solidFill>
                <a:latin typeface="Poppins Bold"/>
              </a:rPr>
              <a:t>Thank You</a:t>
            </a:r>
          </a:p>
        </p:txBody>
      </p:sp>
      <p:sp>
        <p:nvSpPr>
          <p:cNvPr id="9" name="TextBox 9"/>
          <p:cNvSpPr txBox="1"/>
          <p:nvPr/>
        </p:nvSpPr>
        <p:spPr>
          <a:xfrm>
            <a:off x="86302" y="9779789"/>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9096375"/>
            <a:ext cx="18288000" cy="1190625"/>
            <a:chOff x="0" y="0"/>
            <a:chExt cx="4816593" cy="313580"/>
          </a:xfrm>
        </p:grpSpPr>
        <p:sp>
          <p:nvSpPr>
            <p:cNvPr id="3" name="Freeform 3"/>
            <p:cNvSpPr/>
            <p:nvPr/>
          </p:nvSpPr>
          <p:spPr>
            <a:xfrm>
              <a:off x="0" y="0"/>
              <a:ext cx="4816592" cy="313580"/>
            </a:xfrm>
            <a:custGeom>
              <a:avLst/>
              <a:gdLst/>
              <a:ahLst/>
              <a:cxnLst/>
              <a:rect l="l" t="t" r="r" b="b"/>
              <a:pathLst>
                <a:path w="4816592" h="313580">
                  <a:moveTo>
                    <a:pt x="4816592" y="0"/>
                  </a:moveTo>
                  <a:lnTo>
                    <a:pt x="4816592" y="313580"/>
                  </a:lnTo>
                  <a:lnTo>
                    <a:pt x="2408296" y="186580"/>
                  </a:lnTo>
                  <a:lnTo>
                    <a:pt x="0" y="313580"/>
                  </a:lnTo>
                  <a:lnTo>
                    <a:pt x="0" y="0"/>
                  </a:lnTo>
                  <a:lnTo>
                    <a:pt x="4816592" y="0"/>
                  </a:lnTo>
                  <a:close/>
                </a:path>
              </a:pathLst>
            </a:custGeom>
            <a:solidFill>
              <a:srgbClr val="001A70"/>
            </a:solidFill>
          </p:spPr>
          <p:txBody>
            <a:bodyPr/>
            <a:lstStyle/>
            <a:p>
              <a:endParaRPr lang="fr-FR"/>
            </a:p>
          </p:txBody>
        </p:sp>
        <p:sp>
          <p:nvSpPr>
            <p:cNvPr id="4" name="TextBox 4"/>
            <p:cNvSpPr txBox="1"/>
            <p:nvPr/>
          </p:nvSpPr>
          <p:spPr>
            <a:xfrm>
              <a:off x="0" y="-57150"/>
              <a:ext cx="4816593" cy="243730"/>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1028700" y="3134836"/>
            <a:ext cx="16230600" cy="5173504"/>
          </a:xfrm>
          <a:custGeom>
            <a:avLst/>
            <a:gdLst/>
            <a:ahLst/>
            <a:cxnLst/>
            <a:rect l="l" t="t" r="r" b="b"/>
            <a:pathLst>
              <a:path w="16230600" h="5173504">
                <a:moveTo>
                  <a:pt x="0" y="0"/>
                </a:moveTo>
                <a:lnTo>
                  <a:pt x="16230600" y="0"/>
                </a:lnTo>
                <a:lnTo>
                  <a:pt x="16230600" y="5173504"/>
                </a:lnTo>
                <a:lnTo>
                  <a:pt x="0" y="5173504"/>
                </a:lnTo>
                <a:lnTo>
                  <a:pt x="0" y="0"/>
                </a:lnTo>
                <a:close/>
              </a:path>
            </a:pathLst>
          </a:custGeom>
          <a:blipFill>
            <a:blip r:embed="rId2"/>
            <a:stretch>
              <a:fillRect/>
            </a:stretch>
          </a:blipFill>
        </p:spPr>
        <p:txBody>
          <a:bodyPr/>
          <a:lstStyle/>
          <a:p>
            <a:endParaRPr lang="fr-FR"/>
          </a:p>
        </p:txBody>
      </p:sp>
      <p:sp>
        <p:nvSpPr>
          <p:cNvPr id="6" name="TextBox 6"/>
          <p:cNvSpPr txBox="1"/>
          <p:nvPr/>
        </p:nvSpPr>
        <p:spPr>
          <a:xfrm>
            <a:off x="1980601" y="714350"/>
            <a:ext cx="14326797" cy="866787"/>
          </a:xfrm>
          <a:prstGeom prst="rect">
            <a:avLst/>
          </a:prstGeom>
        </p:spPr>
        <p:txBody>
          <a:bodyPr lIns="0" tIns="0" rIns="0" bIns="0" rtlCol="0" anchor="t">
            <a:spAutoFit/>
          </a:bodyPr>
          <a:lstStyle/>
          <a:p>
            <a:pPr algn="ctr">
              <a:lnSpc>
                <a:spcPts val="6000"/>
              </a:lnSpc>
            </a:pPr>
            <a:r>
              <a:rPr lang="en-US" sz="6000">
                <a:solidFill>
                  <a:srgbClr val="001A70"/>
                </a:solidFill>
                <a:latin typeface="Poppins Bold"/>
              </a:rPr>
              <a:t>EMPLOYEE’s INVENTIONS - PATENTS</a:t>
            </a:r>
          </a:p>
        </p:txBody>
      </p:sp>
      <p:sp>
        <p:nvSpPr>
          <p:cNvPr id="7" name="TextBox 7"/>
          <p:cNvSpPr txBox="1"/>
          <p:nvPr/>
        </p:nvSpPr>
        <p:spPr>
          <a:xfrm>
            <a:off x="46109" y="9800894"/>
            <a:ext cx="8115300"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8" name="TextBox 8"/>
          <p:cNvSpPr txBox="1"/>
          <p:nvPr/>
        </p:nvSpPr>
        <p:spPr>
          <a:xfrm>
            <a:off x="3240718" y="1989283"/>
            <a:ext cx="11806563" cy="640728"/>
          </a:xfrm>
          <a:prstGeom prst="rect">
            <a:avLst/>
          </a:prstGeom>
        </p:spPr>
        <p:txBody>
          <a:bodyPr lIns="0" tIns="0" rIns="0" bIns="0" rtlCol="0" anchor="t">
            <a:spAutoFit/>
          </a:bodyPr>
          <a:lstStyle/>
          <a:p>
            <a:pPr algn="ctr">
              <a:lnSpc>
                <a:spcPts val="5037"/>
              </a:lnSpc>
              <a:spcBef>
                <a:spcPct val="0"/>
              </a:spcBef>
            </a:pPr>
            <a:r>
              <a:rPr lang="en-US" sz="3598">
                <a:solidFill>
                  <a:srgbClr val="000000"/>
                </a:solidFill>
                <a:latin typeface="Liberation Sans Bold"/>
              </a:rPr>
              <a:t>I- Employee’s inventions : no harmonization of the law</a:t>
            </a:r>
          </a:p>
        </p:txBody>
      </p:sp>
      <p:sp>
        <p:nvSpPr>
          <p:cNvPr id="9" name="TextBox 9"/>
          <p:cNvSpPr txBox="1"/>
          <p:nvPr/>
        </p:nvSpPr>
        <p:spPr>
          <a:xfrm>
            <a:off x="1527369" y="3846660"/>
            <a:ext cx="4121345" cy="826612"/>
          </a:xfrm>
          <a:prstGeom prst="rect">
            <a:avLst/>
          </a:prstGeom>
        </p:spPr>
        <p:txBody>
          <a:bodyPr lIns="0" tIns="0" rIns="0" bIns="0" rtlCol="0" anchor="t">
            <a:spAutoFit/>
          </a:bodyPr>
          <a:lstStyle/>
          <a:p>
            <a:pPr algn="ctr">
              <a:lnSpc>
                <a:spcPts val="6649"/>
              </a:lnSpc>
            </a:pPr>
            <a:r>
              <a:rPr lang="en-US" sz="4749">
                <a:solidFill>
                  <a:srgbClr val="001A70"/>
                </a:solidFill>
                <a:latin typeface="Liberation Sans Bold"/>
              </a:rPr>
              <a:t>PATENT LAW </a:t>
            </a:r>
          </a:p>
        </p:txBody>
      </p:sp>
      <p:sp>
        <p:nvSpPr>
          <p:cNvPr id="10" name="TextBox 10"/>
          <p:cNvSpPr txBox="1"/>
          <p:nvPr/>
        </p:nvSpPr>
        <p:spPr>
          <a:xfrm>
            <a:off x="1326106" y="5130294"/>
            <a:ext cx="4322608" cy="1361023"/>
          </a:xfrm>
          <a:prstGeom prst="rect">
            <a:avLst/>
          </a:prstGeom>
        </p:spPr>
        <p:txBody>
          <a:bodyPr lIns="0" tIns="0" rIns="0" bIns="0" rtlCol="0" anchor="t">
            <a:spAutoFit/>
          </a:bodyPr>
          <a:lstStyle/>
          <a:p>
            <a:pPr marL="833607" lvl="1" indent="-416803" algn="just">
              <a:lnSpc>
                <a:spcPts val="5405"/>
              </a:lnSpc>
              <a:buFont typeface="Arial"/>
              <a:buChar char="•"/>
            </a:pPr>
            <a:r>
              <a:rPr lang="en-US" sz="3861">
                <a:solidFill>
                  <a:srgbClr val="000000"/>
                </a:solidFill>
                <a:latin typeface="Liberation Sans"/>
              </a:rPr>
              <a:t>France </a:t>
            </a:r>
          </a:p>
          <a:p>
            <a:pPr marL="833607" lvl="1" indent="-416803" algn="just">
              <a:lnSpc>
                <a:spcPts val="5405"/>
              </a:lnSpc>
              <a:buFont typeface="Arial"/>
              <a:buChar char="•"/>
            </a:pPr>
            <a:r>
              <a:rPr lang="en-US" sz="3861">
                <a:solidFill>
                  <a:srgbClr val="000000"/>
                </a:solidFill>
                <a:latin typeface="Liberation Sans"/>
              </a:rPr>
              <a:t>United Kingdom</a:t>
            </a:r>
          </a:p>
        </p:txBody>
      </p:sp>
      <p:sp>
        <p:nvSpPr>
          <p:cNvPr id="11" name="TextBox 11"/>
          <p:cNvSpPr txBox="1"/>
          <p:nvPr/>
        </p:nvSpPr>
        <p:spPr>
          <a:xfrm>
            <a:off x="6982575" y="3846660"/>
            <a:ext cx="4322849" cy="826612"/>
          </a:xfrm>
          <a:prstGeom prst="rect">
            <a:avLst/>
          </a:prstGeom>
        </p:spPr>
        <p:txBody>
          <a:bodyPr lIns="0" tIns="0" rIns="0" bIns="0" rtlCol="0" anchor="t">
            <a:spAutoFit/>
          </a:bodyPr>
          <a:lstStyle/>
          <a:p>
            <a:pPr algn="ctr">
              <a:lnSpc>
                <a:spcPts val="6649"/>
              </a:lnSpc>
            </a:pPr>
            <a:r>
              <a:rPr lang="en-US" sz="4749">
                <a:solidFill>
                  <a:srgbClr val="001A70"/>
                </a:solidFill>
                <a:latin typeface="Liberation Sans Bold"/>
              </a:rPr>
              <a:t>SPECIAL LAW </a:t>
            </a:r>
          </a:p>
        </p:txBody>
      </p:sp>
      <p:sp>
        <p:nvSpPr>
          <p:cNvPr id="12" name="TextBox 12"/>
          <p:cNvSpPr txBox="1"/>
          <p:nvPr/>
        </p:nvSpPr>
        <p:spPr>
          <a:xfrm>
            <a:off x="12348034" y="3900608"/>
            <a:ext cx="4623610" cy="737765"/>
          </a:xfrm>
          <a:prstGeom prst="rect">
            <a:avLst/>
          </a:prstGeom>
        </p:spPr>
        <p:txBody>
          <a:bodyPr lIns="0" tIns="0" rIns="0" bIns="0" rtlCol="0" anchor="t">
            <a:spAutoFit/>
          </a:bodyPr>
          <a:lstStyle/>
          <a:p>
            <a:pPr algn="ctr">
              <a:lnSpc>
                <a:spcPts val="5997"/>
              </a:lnSpc>
            </a:pPr>
            <a:r>
              <a:rPr lang="en-US" sz="4283">
                <a:solidFill>
                  <a:srgbClr val="001A70"/>
                </a:solidFill>
                <a:latin typeface="Liberation Sans Bold"/>
              </a:rPr>
              <a:t>NOT LAW AT ALL</a:t>
            </a:r>
          </a:p>
        </p:txBody>
      </p:sp>
      <p:sp>
        <p:nvSpPr>
          <p:cNvPr id="13" name="TextBox 13"/>
          <p:cNvSpPr txBox="1"/>
          <p:nvPr/>
        </p:nvSpPr>
        <p:spPr>
          <a:xfrm>
            <a:off x="7398375" y="5130294"/>
            <a:ext cx="2986409" cy="1361023"/>
          </a:xfrm>
          <a:prstGeom prst="rect">
            <a:avLst/>
          </a:prstGeom>
        </p:spPr>
        <p:txBody>
          <a:bodyPr lIns="0" tIns="0" rIns="0" bIns="0" rtlCol="0" anchor="t">
            <a:spAutoFit/>
          </a:bodyPr>
          <a:lstStyle/>
          <a:p>
            <a:pPr marL="833607" lvl="1" indent="-416803" algn="just">
              <a:lnSpc>
                <a:spcPts val="5405"/>
              </a:lnSpc>
              <a:buFont typeface="Arial"/>
              <a:buChar char="•"/>
            </a:pPr>
            <a:r>
              <a:rPr lang="en-US" sz="3861">
                <a:solidFill>
                  <a:srgbClr val="000000"/>
                </a:solidFill>
                <a:latin typeface="Liberation Sans"/>
              </a:rPr>
              <a:t>Germany </a:t>
            </a:r>
          </a:p>
          <a:p>
            <a:pPr marL="833607" lvl="1" indent="-416803" algn="just">
              <a:lnSpc>
                <a:spcPts val="5405"/>
              </a:lnSpc>
              <a:buFont typeface="Arial"/>
              <a:buChar char="•"/>
            </a:pPr>
            <a:r>
              <a:rPr lang="en-US" sz="3861">
                <a:solidFill>
                  <a:srgbClr val="000000"/>
                </a:solidFill>
                <a:latin typeface="Liberation Sans"/>
              </a:rPr>
              <a:t>Norway</a:t>
            </a:r>
          </a:p>
        </p:txBody>
      </p:sp>
      <p:sp>
        <p:nvSpPr>
          <p:cNvPr id="14" name="TextBox 14"/>
          <p:cNvSpPr txBox="1"/>
          <p:nvPr/>
        </p:nvSpPr>
        <p:spPr>
          <a:xfrm>
            <a:off x="13489565" y="5468874"/>
            <a:ext cx="1841879" cy="683863"/>
          </a:xfrm>
          <a:prstGeom prst="rect">
            <a:avLst/>
          </a:prstGeom>
        </p:spPr>
        <p:txBody>
          <a:bodyPr lIns="0" tIns="0" rIns="0" bIns="0" rtlCol="0" anchor="t">
            <a:spAutoFit/>
          </a:bodyPr>
          <a:lstStyle/>
          <a:p>
            <a:pPr marL="833607" lvl="1" indent="-416803" algn="just">
              <a:lnSpc>
                <a:spcPts val="5405"/>
              </a:lnSpc>
              <a:buFont typeface="Arial"/>
              <a:buChar char="•"/>
            </a:pPr>
            <a:r>
              <a:rPr lang="en-US" sz="3861">
                <a:solidFill>
                  <a:srgbClr val="000000"/>
                </a:solidFill>
                <a:latin typeface="Liberation Sans"/>
              </a:rPr>
              <a:t>USA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55215" y="178039"/>
            <a:ext cx="11275445" cy="1882587"/>
            <a:chOff x="0" y="0"/>
            <a:chExt cx="15033927" cy="2510116"/>
          </a:xfrm>
        </p:grpSpPr>
        <p:sp>
          <p:nvSpPr>
            <p:cNvPr id="3" name="Freeform 3"/>
            <p:cNvSpPr/>
            <p:nvPr/>
          </p:nvSpPr>
          <p:spPr>
            <a:xfrm flipH="1" flipV="1">
              <a:off x="0" y="0"/>
              <a:ext cx="15033927" cy="2510116"/>
            </a:xfrm>
            <a:custGeom>
              <a:avLst/>
              <a:gdLst/>
              <a:ahLst/>
              <a:cxnLst/>
              <a:rect l="l" t="t" r="r" b="b"/>
              <a:pathLst>
                <a:path w="15033927" h="2510116">
                  <a:moveTo>
                    <a:pt x="15033927" y="2510116"/>
                  </a:moveTo>
                  <a:lnTo>
                    <a:pt x="0" y="2510116"/>
                  </a:lnTo>
                  <a:lnTo>
                    <a:pt x="0" y="0"/>
                  </a:lnTo>
                  <a:lnTo>
                    <a:pt x="15033927" y="0"/>
                  </a:lnTo>
                  <a:lnTo>
                    <a:pt x="15033927" y="2510116"/>
                  </a:lnTo>
                  <a:close/>
                </a:path>
              </a:pathLst>
            </a:custGeom>
            <a:blipFill>
              <a:blip r:embed="rId2">
                <a:extLst>
                  <a:ext uri="{96DAC541-7B7A-43D3-8B79-37D633B846F1}">
                    <asvg:svgBlip xmlns:asvg="http://schemas.microsoft.com/office/drawing/2016/SVG/main" r:embed="rId3"/>
                  </a:ext>
                </a:extLst>
              </a:blip>
              <a:stretch>
                <a:fillRect t="-535" b="-535"/>
              </a:stretch>
            </a:blipFill>
          </p:spPr>
          <p:txBody>
            <a:bodyPr/>
            <a:lstStyle/>
            <a:p>
              <a:endParaRPr lang="fr-FR"/>
            </a:p>
          </p:txBody>
        </p:sp>
        <p:sp>
          <p:nvSpPr>
            <p:cNvPr id="4" name="TextBox 4"/>
            <p:cNvSpPr txBox="1"/>
            <p:nvPr/>
          </p:nvSpPr>
          <p:spPr>
            <a:xfrm>
              <a:off x="539547" y="210483"/>
              <a:ext cx="13234091" cy="2060575"/>
            </a:xfrm>
            <a:prstGeom prst="rect">
              <a:avLst/>
            </a:prstGeom>
          </p:spPr>
          <p:txBody>
            <a:bodyPr lIns="0" tIns="0" rIns="0" bIns="0" rtlCol="0" anchor="t">
              <a:spAutoFit/>
            </a:bodyPr>
            <a:lstStyle/>
            <a:p>
              <a:pPr>
                <a:lnSpc>
                  <a:spcPts val="6033"/>
                </a:lnSpc>
              </a:pPr>
              <a:r>
                <a:rPr lang="en-US" sz="5028">
                  <a:solidFill>
                    <a:srgbClr val="FF861D"/>
                  </a:solidFill>
                  <a:latin typeface="Liberation Sans Bold"/>
                </a:rPr>
                <a:t>FRENCH REGIME</a:t>
              </a:r>
            </a:p>
            <a:p>
              <a:pPr>
                <a:lnSpc>
                  <a:spcPts val="6033"/>
                </a:lnSpc>
              </a:pPr>
              <a:r>
                <a:rPr lang="en-US" sz="5028">
                  <a:solidFill>
                    <a:srgbClr val="FFFFFF"/>
                  </a:solidFill>
                  <a:latin typeface="Liberation Sans Bold"/>
                </a:rPr>
                <a:t>TWO TYPES OF INVENTION</a:t>
              </a:r>
            </a:p>
          </p:txBody>
        </p:sp>
      </p:grpSp>
      <p:grpSp>
        <p:nvGrpSpPr>
          <p:cNvPr id="5" name="Group 5"/>
          <p:cNvGrpSpPr/>
          <p:nvPr/>
        </p:nvGrpSpPr>
        <p:grpSpPr>
          <a:xfrm>
            <a:off x="3087509" y="3834566"/>
            <a:ext cx="6056491" cy="1141572"/>
            <a:chOff x="0" y="0"/>
            <a:chExt cx="10793764" cy="2034488"/>
          </a:xfrm>
        </p:grpSpPr>
        <p:sp>
          <p:nvSpPr>
            <p:cNvPr id="6" name="Freeform 6"/>
            <p:cNvSpPr/>
            <p:nvPr/>
          </p:nvSpPr>
          <p:spPr>
            <a:xfrm>
              <a:off x="0" y="0"/>
              <a:ext cx="10795034" cy="2034488"/>
            </a:xfrm>
            <a:custGeom>
              <a:avLst/>
              <a:gdLst/>
              <a:ahLst/>
              <a:cxnLst/>
              <a:rect l="l" t="t" r="r" b="b"/>
              <a:pathLst>
                <a:path w="10795034" h="2034488">
                  <a:moveTo>
                    <a:pt x="10241314" y="2034488"/>
                  </a:moveTo>
                  <a:lnTo>
                    <a:pt x="553720" y="2034488"/>
                  </a:lnTo>
                  <a:cubicBezTo>
                    <a:pt x="247650" y="2034488"/>
                    <a:pt x="0" y="1579138"/>
                    <a:pt x="0" y="1018497"/>
                  </a:cubicBezTo>
                  <a:cubicBezTo>
                    <a:pt x="0" y="455520"/>
                    <a:pt x="247650" y="0"/>
                    <a:pt x="553720" y="0"/>
                  </a:cubicBezTo>
                  <a:lnTo>
                    <a:pt x="10241314" y="0"/>
                  </a:lnTo>
                  <a:cubicBezTo>
                    <a:pt x="10547384" y="0"/>
                    <a:pt x="10795034" y="455520"/>
                    <a:pt x="10795034" y="1018497"/>
                  </a:cubicBezTo>
                  <a:cubicBezTo>
                    <a:pt x="10793764" y="1579138"/>
                    <a:pt x="10546114" y="2034488"/>
                    <a:pt x="10241314" y="2034488"/>
                  </a:cubicBezTo>
                  <a:close/>
                </a:path>
              </a:pathLst>
            </a:custGeom>
            <a:solidFill>
              <a:srgbClr val="001A70"/>
            </a:solidFill>
          </p:spPr>
          <p:txBody>
            <a:bodyPr/>
            <a:lstStyle/>
            <a:p>
              <a:endParaRPr lang="fr-FR"/>
            </a:p>
          </p:txBody>
        </p:sp>
      </p:grpSp>
      <p:sp>
        <p:nvSpPr>
          <p:cNvPr id="7" name="Freeform 7"/>
          <p:cNvSpPr/>
          <p:nvPr/>
        </p:nvSpPr>
        <p:spPr>
          <a:xfrm>
            <a:off x="355215" y="3376652"/>
            <a:ext cx="2005965" cy="2057400"/>
          </a:xfrm>
          <a:custGeom>
            <a:avLst/>
            <a:gdLst/>
            <a:ahLst/>
            <a:cxnLst/>
            <a:rect l="l" t="t" r="r" b="b"/>
            <a:pathLst>
              <a:path w="2005965" h="2057400">
                <a:moveTo>
                  <a:pt x="0" y="0"/>
                </a:moveTo>
                <a:lnTo>
                  <a:pt x="2005965" y="0"/>
                </a:lnTo>
                <a:lnTo>
                  <a:pt x="200596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2449048" y="6291418"/>
            <a:ext cx="1232268" cy="999257"/>
          </a:xfrm>
          <a:custGeom>
            <a:avLst/>
            <a:gdLst/>
            <a:ahLst/>
            <a:cxnLst/>
            <a:rect l="l" t="t" r="r" b="b"/>
            <a:pathLst>
              <a:path w="1232268" h="999257">
                <a:moveTo>
                  <a:pt x="0" y="0"/>
                </a:moveTo>
                <a:lnTo>
                  <a:pt x="1232268" y="0"/>
                </a:lnTo>
                <a:lnTo>
                  <a:pt x="1232268" y="999258"/>
                </a:lnTo>
                <a:lnTo>
                  <a:pt x="0" y="9992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9" name="Freeform 9"/>
          <p:cNvSpPr/>
          <p:nvPr/>
        </p:nvSpPr>
        <p:spPr>
          <a:xfrm>
            <a:off x="2449048" y="8201776"/>
            <a:ext cx="1232268" cy="999257"/>
          </a:xfrm>
          <a:custGeom>
            <a:avLst/>
            <a:gdLst/>
            <a:ahLst/>
            <a:cxnLst/>
            <a:rect l="l" t="t" r="r" b="b"/>
            <a:pathLst>
              <a:path w="1232268" h="999257">
                <a:moveTo>
                  <a:pt x="0" y="0"/>
                </a:moveTo>
                <a:lnTo>
                  <a:pt x="1232268" y="0"/>
                </a:lnTo>
                <a:lnTo>
                  <a:pt x="1232268" y="999257"/>
                </a:lnTo>
                <a:lnTo>
                  <a:pt x="0" y="9992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0" name="Freeform 10"/>
          <p:cNvSpPr/>
          <p:nvPr/>
        </p:nvSpPr>
        <p:spPr>
          <a:xfrm>
            <a:off x="12756415" y="1028700"/>
            <a:ext cx="4617176" cy="4797066"/>
          </a:xfrm>
          <a:custGeom>
            <a:avLst/>
            <a:gdLst/>
            <a:ahLst/>
            <a:cxnLst/>
            <a:rect l="l" t="t" r="r" b="b"/>
            <a:pathLst>
              <a:path w="4617176" h="4797066">
                <a:moveTo>
                  <a:pt x="0" y="0"/>
                </a:moveTo>
                <a:lnTo>
                  <a:pt x="4617177" y="0"/>
                </a:lnTo>
                <a:lnTo>
                  <a:pt x="4617177" y="4797066"/>
                </a:lnTo>
                <a:lnTo>
                  <a:pt x="0" y="47970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1" name="Freeform 11"/>
          <p:cNvSpPr/>
          <p:nvPr/>
        </p:nvSpPr>
        <p:spPr>
          <a:xfrm>
            <a:off x="10604791" y="426249"/>
            <a:ext cx="1386169" cy="1386169"/>
          </a:xfrm>
          <a:custGeom>
            <a:avLst/>
            <a:gdLst/>
            <a:ahLst/>
            <a:cxnLst/>
            <a:rect l="l" t="t" r="r" b="b"/>
            <a:pathLst>
              <a:path w="1386169" h="1386169">
                <a:moveTo>
                  <a:pt x="0" y="0"/>
                </a:moveTo>
                <a:lnTo>
                  <a:pt x="1386169" y="0"/>
                </a:lnTo>
                <a:lnTo>
                  <a:pt x="1386169" y="1386168"/>
                </a:lnTo>
                <a:lnTo>
                  <a:pt x="0" y="13861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12" name="TextBox 12"/>
          <p:cNvSpPr txBox="1"/>
          <p:nvPr/>
        </p:nvSpPr>
        <p:spPr>
          <a:xfrm>
            <a:off x="14629087" y="9763272"/>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13" name="TextBox 13"/>
          <p:cNvSpPr txBox="1"/>
          <p:nvPr/>
        </p:nvSpPr>
        <p:spPr>
          <a:xfrm>
            <a:off x="4174879" y="3961412"/>
            <a:ext cx="3881751" cy="783105"/>
          </a:xfrm>
          <a:prstGeom prst="rect">
            <a:avLst/>
          </a:prstGeom>
        </p:spPr>
        <p:txBody>
          <a:bodyPr lIns="0" tIns="0" rIns="0" bIns="0" rtlCol="0" anchor="t">
            <a:spAutoFit/>
          </a:bodyPr>
          <a:lstStyle/>
          <a:p>
            <a:pPr algn="ctr">
              <a:lnSpc>
                <a:spcPts val="6363"/>
              </a:lnSpc>
              <a:spcBef>
                <a:spcPct val="0"/>
              </a:spcBef>
            </a:pPr>
            <a:r>
              <a:rPr lang="en-US" sz="4545">
                <a:solidFill>
                  <a:srgbClr val="FFFFFF"/>
                </a:solidFill>
                <a:latin typeface="Liberation Sans"/>
              </a:rPr>
              <a:t>Within mission </a:t>
            </a:r>
          </a:p>
        </p:txBody>
      </p:sp>
      <p:sp>
        <p:nvSpPr>
          <p:cNvPr id="14" name="TextBox 14"/>
          <p:cNvSpPr txBox="1"/>
          <p:nvPr/>
        </p:nvSpPr>
        <p:spPr>
          <a:xfrm>
            <a:off x="3791511" y="6148427"/>
            <a:ext cx="12047442" cy="1199516"/>
          </a:xfrm>
          <a:prstGeom prst="rect">
            <a:avLst/>
          </a:prstGeom>
        </p:spPr>
        <p:txBody>
          <a:bodyPr lIns="0" tIns="0" rIns="0" bIns="0" rtlCol="0" anchor="t">
            <a:spAutoFit/>
          </a:bodyPr>
          <a:lstStyle/>
          <a:p>
            <a:pPr algn="just">
              <a:lnSpc>
                <a:spcPts val="4759"/>
              </a:lnSpc>
              <a:spcBef>
                <a:spcPct val="0"/>
              </a:spcBef>
            </a:pPr>
            <a:r>
              <a:rPr lang="en-US" sz="3399">
                <a:solidFill>
                  <a:srgbClr val="FFFFFF"/>
                </a:solidFill>
                <a:latin typeface="Liberation Sans"/>
              </a:rPr>
              <a:t>The invention was part of the employee’s job description </a:t>
            </a:r>
          </a:p>
          <a:p>
            <a:pPr>
              <a:lnSpc>
                <a:spcPts val="4759"/>
              </a:lnSpc>
              <a:spcBef>
                <a:spcPct val="0"/>
              </a:spcBef>
            </a:pPr>
            <a:r>
              <a:rPr lang="en-US" sz="3399">
                <a:solidFill>
                  <a:srgbClr val="FFFFFF"/>
                </a:solidFill>
                <a:latin typeface="Liberation Sans"/>
              </a:rPr>
              <a:t>and thus belongs to the employer</a:t>
            </a:r>
          </a:p>
        </p:txBody>
      </p:sp>
      <p:sp>
        <p:nvSpPr>
          <p:cNvPr id="15" name="TextBox 15"/>
          <p:cNvSpPr txBox="1"/>
          <p:nvPr/>
        </p:nvSpPr>
        <p:spPr>
          <a:xfrm>
            <a:off x="3791511" y="8058784"/>
            <a:ext cx="12047442" cy="1199516"/>
          </a:xfrm>
          <a:prstGeom prst="rect">
            <a:avLst/>
          </a:prstGeom>
        </p:spPr>
        <p:txBody>
          <a:bodyPr lIns="0" tIns="0" rIns="0" bIns="0" rtlCol="0" anchor="t">
            <a:spAutoFit/>
          </a:bodyPr>
          <a:lstStyle/>
          <a:p>
            <a:pPr algn="just">
              <a:lnSpc>
                <a:spcPts val="4759"/>
              </a:lnSpc>
              <a:spcBef>
                <a:spcPct val="0"/>
              </a:spcBef>
            </a:pPr>
            <a:r>
              <a:rPr lang="en-US" sz="3399" dirty="0">
                <a:solidFill>
                  <a:srgbClr val="FFFFFF"/>
                </a:solidFill>
                <a:latin typeface="Liberation Sans"/>
              </a:rPr>
              <a:t>Right to an additional compensation, conditions to be determined in collective agreements or employment contracts.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087509" y="2653930"/>
            <a:ext cx="6056491" cy="1141572"/>
            <a:chOff x="0" y="0"/>
            <a:chExt cx="10793764" cy="2034488"/>
          </a:xfrm>
        </p:grpSpPr>
        <p:sp>
          <p:nvSpPr>
            <p:cNvPr id="3" name="Freeform 3"/>
            <p:cNvSpPr/>
            <p:nvPr/>
          </p:nvSpPr>
          <p:spPr>
            <a:xfrm>
              <a:off x="0" y="0"/>
              <a:ext cx="10795034" cy="2034488"/>
            </a:xfrm>
            <a:custGeom>
              <a:avLst/>
              <a:gdLst/>
              <a:ahLst/>
              <a:cxnLst/>
              <a:rect l="l" t="t" r="r" b="b"/>
              <a:pathLst>
                <a:path w="10795034" h="2034488">
                  <a:moveTo>
                    <a:pt x="10241314" y="2034488"/>
                  </a:moveTo>
                  <a:lnTo>
                    <a:pt x="553720" y="2034488"/>
                  </a:lnTo>
                  <a:cubicBezTo>
                    <a:pt x="247650" y="2034488"/>
                    <a:pt x="0" y="1579138"/>
                    <a:pt x="0" y="1018497"/>
                  </a:cubicBezTo>
                  <a:cubicBezTo>
                    <a:pt x="0" y="455520"/>
                    <a:pt x="247650" y="0"/>
                    <a:pt x="553720" y="0"/>
                  </a:cubicBezTo>
                  <a:lnTo>
                    <a:pt x="10241314" y="0"/>
                  </a:lnTo>
                  <a:cubicBezTo>
                    <a:pt x="10547384" y="0"/>
                    <a:pt x="10795034" y="455520"/>
                    <a:pt x="10795034" y="1018497"/>
                  </a:cubicBezTo>
                  <a:cubicBezTo>
                    <a:pt x="10793764" y="1579138"/>
                    <a:pt x="10546114" y="2034488"/>
                    <a:pt x="10241314" y="2034488"/>
                  </a:cubicBezTo>
                  <a:close/>
                </a:path>
              </a:pathLst>
            </a:custGeom>
            <a:solidFill>
              <a:srgbClr val="001A70"/>
            </a:solidFill>
          </p:spPr>
          <p:txBody>
            <a:bodyPr/>
            <a:lstStyle/>
            <a:p>
              <a:endParaRPr lang="fr-FR"/>
            </a:p>
          </p:txBody>
        </p:sp>
      </p:grpSp>
      <p:sp>
        <p:nvSpPr>
          <p:cNvPr id="4" name="TextBox 4"/>
          <p:cNvSpPr txBox="1"/>
          <p:nvPr/>
        </p:nvSpPr>
        <p:spPr>
          <a:xfrm>
            <a:off x="14629087" y="9763272"/>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5" name="TextBox 5"/>
          <p:cNvSpPr txBox="1"/>
          <p:nvPr/>
        </p:nvSpPr>
        <p:spPr>
          <a:xfrm>
            <a:off x="3087509" y="2781802"/>
            <a:ext cx="6056491" cy="781052"/>
          </a:xfrm>
          <a:prstGeom prst="rect">
            <a:avLst/>
          </a:prstGeom>
        </p:spPr>
        <p:txBody>
          <a:bodyPr lIns="0" tIns="0" rIns="0" bIns="0" rtlCol="0" anchor="t">
            <a:spAutoFit/>
          </a:bodyPr>
          <a:lstStyle/>
          <a:p>
            <a:pPr algn="ctr">
              <a:lnSpc>
                <a:spcPts val="6299"/>
              </a:lnSpc>
              <a:spcBef>
                <a:spcPct val="0"/>
              </a:spcBef>
            </a:pPr>
            <a:r>
              <a:rPr lang="en-US" sz="4499">
                <a:solidFill>
                  <a:srgbClr val="FFFFFF"/>
                </a:solidFill>
                <a:latin typeface="Liberation Sans"/>
              </a:rPr>
              <a:t>Out of mission</a:t>
            </a:r>
          </a:p>
        </p:txBody>
      </p:sp>
      <p:sp>
        <p:nvSpPr>
          <p:cNvPr id="6" name="Freeform 6"/>
          <p:cNvSpPr/>
          <p:nvPr/>
        </p:nvSpPr>
        <p:spPr>
          <a:xfrm>
            <a:off x="443083" y="2238834"/>
            <a:ext cx="2005965" cy="2056521"/>
          </a:xfrm>
          <a:custGeom>
            <a:avLst/>
            <a:gdLst/>
            <a:ahLst/>
            <a:cxnLst/>
            <a:rect l="l" t="t" r="r" b="b"/>
            <a:pathLst>
              <a:path w="2005965" h="2056521">
                <a:moveTo>
                  <a:pt x="0" y="0"/>
                </a:moveTo>
                <a:lnTo>
                  <a:pt x="2005965" y="0"/>
                </a:lnTo>
                <a:lnTo>
                  <a:pt x="2005965" y="2056521"/>
                </a:lnTo>
                <a:lnTo>
                  <a:pt x="0" y="2056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Freeform 7"/>
          <p:cNvSpPr/>
          <p:nvPr/>
        </p:nvSpPr>
        <p:spPr>
          <a:xfrm>
            <a:off x="2449048" y="5687172"/>
            <a:ext cx="1232268" cy="999257"/>
          </a:xfrm>
          <a:custGeom>
            <a:avLst/>
            <a:gdLst/>
            <a:ahLst/>
            <a:cxnLst/>
            <a:rect l="l" t="t" r="r" b="b"/>
            <a:pathLst>
              <a:path w="1232268" h="999257">
                <a:moveTo>
                  <a:pt x="0" y="0"/>
                </a:moveTo>
                <a:lnTo>
                  <a:pt x="1232268" y="0"/>
                </a:lnTo>
                <a:lnTo>
                  <a:pt x="1232268" y="999258"/>
                </a:lnTo>
                <a:lnTo>
                  <a:pt x="0" y="999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TextBox 8"/>
          <p:cNvSpPr txBox="1"/>
          <p:nvPr/>
        </p:nvSpPr>
        <p:spPr>
          <a:xfrm>
            <a:off x="3791511" y="4644068"/>
            <a:ext cx="13467789" cy="2999741"/>
          </a:xfrm>
          <a:prstGeom prst="rect">
            <a:avLst/>
          </a:prstGeom>
        </p:spPr>
        <p:txBody>
          <a:bodyPr lIns="0" tIns="0" rIns="0" bIns="0" rtlCol="0" anchor="t">
            <a:spAutoFit/>
          </a:bodyPr>
          <a:lstStyle/>
          <a:p>
            <a:pPr algn="just">
              <a:lnSpc>
                <a:spcPts val="4759"/>
              </a:lnSpc>
            </a:pPr>
            <a:r>
              <a:rPr lang="en-US" sz="3399">
                <a:solidFill>
                  <a:srgbClr val="FFFFFF"/>
                </a:solidFill>
                <a:latin typeface="Liberation Sans"/>
              </a:rPr>
              <a:t>In which case the invention can be considered either:</a:t>
            </a:r>
          </a:p>
          <a:p>
            <a:pPr algn="just">
              <a:lnSpc>
                <a:spcPts val="4759"/>
              </a:lnSpc>
            </a:pPr>
            <a:r>
              <a:rPr lang="en-US" sz="3399">
                <a:solidFill>
                  <a:srgbClr val="FFFFFF"/>
                </a:solidFill>
                <a:latin typeface="Liberation Sans"/>
              </a:rPr>
              <a:t> </a:t>
            </a:r>
          </a:p>
          <a:p>
            <a:pPr algn="just">
              <a:lnSpc>
                <a:spcPts val="4759"/>
              </a:lnSpc>
            </a:pPr>
            <a:r>
              <a:rPr lang="en-US" sz="3399">
                <a:solidFill>
                  <a:srgbClr val="FFFFFF"/>
                </a:solidFill>
                <a:latin typeface="Liberation Sans"/>
              </a:rPr>
              <a:t>“Attributable” and giving rise to a first refusal for assignment to the benefit of the employers</a:t>
            </a:r>
          </a:p>
          <a:p>
            <a:pPr>
              <a:lnSpc>
                <a:spcPts val="4759"/>
              </a:lnSpc>
              <a:spcBef>
                <a:spcPct val="0"/>
              </a:spcBef>
            </a:pPr>
            <a:endParaRPr lang="en-US" sz="3399">
              <a:solidFill>
                <a:srgbClr val="FFFFFF"/>
              </a:solidFill>
              <a:latin typeface="Liberation Sans"/>
            </a:endParaRPr>
          </a:p>
        </p:txBody>
      </p:sp>
      <p:sp>
        <p:nvSpPr>
          <p:cNvPr id="9" name="TextBox 9"/>
          <p:cNvSpPr txBox="1"/>
          <p:nvPr/>
        </p:nvSpPr>
        <p:spPr>
          <a:xfrm>
            <a:off x="3791511" y="7044368"/>
            <a:ext cx="12047442" cy="599441"/>
          </a:xfrm>
          <a:prstGeom prst="rect">
            <a:avLst/>
          </a:prstGeom>
        </p:spPr>
        <p:txBody>
          <a:bodyPr lIns="0" tIns="0" rIns="0" bIns="0" rtlCol="0" anchor="t">
            <a:spAutoFit/>
          </a:bodyPr>
          <a:lstStyle/>
          <a:p>
            <a:pPr algn="just">
              <a:lnSpc>
                <a:spcPts val="4759"/>
              </a:lnSpc>
              <a:spcBef>
                <a:spcPct val="0"/>
              </a:spcBef>
            </a:pPr>
            <a:r>
              <a:rPr lang="en-US" sz="3399">
                <a:solidFill>
                  <a:srgbClr val="FFFFFF"/>
                </a:solidFill>
                <a:latin typeface="Liberation Sans"/>
              </a:rPr>
              <a:t>Compensation : right to a fair price</a:t>
            </a:r>
          </a:p>
        </p:txBody>
      </p:sp>
      <p:sp>
        <p:nvSpPr>
          <p:cNvPr id="10" name="Freeform 10"/>
          <p:cNvSpPr/>
          <p:nvPr/>
        </p:nvSpPr>
        <p:spPr>
          <a:xfrm>
            <a:off x="2449048" y="8258920"/>
            <a:ext cx="1232268" cy="999257"/>
          </a:xfrm>
          <a:custGeom>
            <a:avLst/>
            <a:gdLst/>
            <a:ahLst/>
            <a:cxnLst/>
            <a:rect l="l" t="t" r="r" b="b"/>
            <a:pathLst>
              <a:path w="1232268" h="999257">
                <a:moveTo>
                  <a:pt x="0" y="0"/>
                </a:moveTo>
                <a:lnTo>
                  <a:pt x="1232268" y="0"/>
                </a:lnTo>
                <a:lnTo>
                  <a:pt x="1232268" y="999257"/>
                </a:lnTo>
                <a:lnTo>
                  <a:pt x="0" y="999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1" name="TextBox 11"/>
          <p:cNvSpPr txBox="1"/>
          <p:nvPr/>
        </p:nvSpPr>
        <p:spPr>
          <a:xfrm>
            <a:off x="3791511" y="8415965"/>
            <a:ext cx="13467789" cy="1199516"/>
          </a:xfrm>
          <a:prstGeom prst="rect">
            <a:avLst/>
          </a:prstGeom>
        </p:spPr>
        <p:txBody>
          <a:bodyPr lIns="0" tIns="0" rIns="0" bIns="0" rtlCol="0" anchor="t">
            <a:spAutoFit/>
          </a:bodyPr>
          <a:lstStyle/>
          <a:p>
            <a:pPr algn="just">
              <a:lnSpc>
                <a:spcPts val="4759"/>
              </a:lnSpc>
            </a:pPr>
            <a:r>
              <a:rPr lang="en-US" sz="3399">
                <a:solidFill>
                  <a:srgbClr val="FFFFFF"/>
                </a:solidFill>
                <a:latin typeface="Liberation Sans"/>
              </a:rPr>
              <a:t>“Non-attributable” and therefore, freely negotiated by the employees. </a:t>
            </a:r>
          </a:p>
          <a:p>
            <a:pPr algn="just">
              <a:lnSpc>
                <a:spcPts val="4759"/>
              </a:lnSpc>
              <a:spcBef>
                <a:spcPct val="0"/>
              </a:spcBef>
            </a:pPr>
            <a:endParaRPr lang="en-US" sz="3399">
              <a:solidFill>
                <a:srgbClr val="FFFFFF"/>
              </a:solidFill>
              <a:latin typeface="Liberation Sans"/>
            </a:endParaRPr>
          </a:p>
        </p:txBody>
      </p:sp>
      <p:pic>
        <p:nvPicPr>
          <p:cNvPr id="12" name="Picture 12"/>
          <p:cNvPicPr>
            <a:picLocks noChangeAspect="1"/>
          </p:cNvPicPr>
          <p:nvPr/>
        </p:nvPicPr>
        <p:blipFill>
          <a:blip r:embed="rId6"/>
          <a:srcRect/>
          <a:stretch>
            <a:fillRect/>
          </a:stretch>
        </p:blipFill>
        <p:spPr>
          <a:xfrm>
            <a:off x="12935284" y="387790"/>
            <a:ext cx="4884456" cy="3907565"/>
          </a:xfrm>
          <a:prstGeom prst="rect">
            <a:avLst/>
          </a:prstGeom>
        </p:spPr>
      </p:pic>
      <p:grpSp>
        <p:nvGrpSpPr>
          <p:cNvPr id="13" name="Group 13"/>
          <p:cNvGrpSpPr/>
          <p:nvPr/>
        </p:nvGrpSpPr>
        <p:grpSpPr>
          <a:xfrm>
            <a:off x="175065" y="101969"/>
            <a:ext cx="11275445" cy="1882587"/>
            <a:chOff x="0" y="0"/>
            <a:chExt cx="15033927" cy="2510116"/>
          </a:xfrm>
        </p:grpSpPr>
        <p:sp>
          <p:nvSpPr>
            <p:cNvPr id="14" name="Freeform 14"/>
            <p:cNvSpPr/>
            <p:nvPr/>
          </p:nvSpPr>
          <p:spPr>
            <a:xfrm flipH="1" flipV="1">
              <a:off x="0" y="0"/>
              <a:ext cx="15033927" cy="2510116"/>
            </a:xfrm>
            <a:custGeom>
              <a:avLst/>
              <a:gdLst/>
              <a:ahLst/>
              <a:cxnLst/>
              <a:rect l="l" t="t" r="r" b="b"/>
              <a:pathLst>
                <a:path w="15033927" h="2510116">
                  <a:moveTo>
                    <a:pt x="15033927" y="2510116"/>
                  </a:moveTo>
                  <a:lnTo>
                    <a:pt x="0" y="2510116"/>
                  </a:lnTo>
                  <a:lnTo>
                    <a:pt x="0" y="0"/>
                  </a:lnTo>
                  <a:lnTo>
                    <a:pt x="15033927" y="0"/>
                  </a:lnTo>
                  <a:lnTo>
                    <a:pt x="15033927" y="2510116"/>
                  </a:lnTo>
                  <a:close/>
                </a:path>
              </a:pathLst>
            </a:custGeom>
            <a:blipFill>
              <a:blip r:embed="rId7">
                <a:extLst>
                  <a:ext uri="{96DAC541-7B7A-43D3-8B79-37D633B846F1}">
                    <asvg:svgBlip xmlns:asvg="http://schemas.microsoft.com/office/drawing/2016/SVG/main" r:embed="rId8"/>
                  </a:ext>
                </a:extLst>
              </a:blip>
              <a:stretch>
                <a:fillRect t="-535" b="-535"/>
              </a:stretch>
            </a:blipFill>
          </p:spPr>
          <p:txBody>
            <a:bodyPr/>
            <a:lstStyle/>
            <a:p>
              <a:endParaRPr lang="fr-FR"/>
            </a:p>
          </p:txBody>
        </p:sp>
        <p:sp>
          <p:nvSpPr>
            <p:cNvPr id="15" name="TextBox 15"/>
            <p:cNvSpPr txBox="1"/>
            <p:nvPr/>
          </p:nvSpPr>
          <p:spPr>
            <a:xfrm>
              <a:off x="539547" y="210483"/>
              <a:ext cx="13234091" cy="2060575"/>
            </a:xfrm>
            <a:prstGeom prst="rect">
              <a:avLst/>
            </a:prstGeom>
          </p:spPr>
          <p:txBody>
            <a:bodyPr lIns="0" tIns="0" rIns="0" bIns="0" rtlCol="0" anchor="t">
              <a:spAutoFit/>
            </a:bodyPr>
            <a:lstStyle/>
            <a:p>
              <a:pPr>
                <a:lnSpc>
                  <a:spcPts val="6033"/>
                </a:lnSpc>
              </a:pPr>
              <a:r>
                <a:rPr lang="en-US" sz="5028">
                  <a:solidFill>
                    <a:srgbClr val="FF861D"/>
                  </a:solidFill>
                  <a:latin typeface="Liberation Sans Bold"/>
                </a:rPr>
                <a:t>FRENCH REGIME</a:t>
              </a:r>
            </a:p>
            <a:p>
              <a:pPr>
                <a:lnSpc>
                  <a:spcPts val="6033"/>
                </a:lnSpc>
              </a:pPr>
              <a:r>
                <a:rPr lang="en-US" sz="5028">
                  <a:solidFill>
                    <a:srgbClr val="FFFFFF"/>
                  </a:solidFill>
                  <a:latin typeface="Liberation Sans Bold"/>
                </a:rPr>
                <a:t>TWO TYPES OF INVENTION</a:t>
              </a:r>
            </a:p>
          </p:txBody>
        </p:sp>
      </p:grpSp>
      <p:sp>
        <p:nvSpPr>
          <p:cNvPr id="16" name="Freeform 16"/>
          <p:cNvSpPr/>
          <p:nvPr/>
        </p:nvSpPr>
        <p:spPr>
          <a:xfrm>
            <a:off x="10424641" y="350178"/>
            <a:ext cx="1386169" cy="1386169"/>
          </a:xfrm>
          <a:custGeom>
            <a:avLst/>
            <a:gdLst/>
            <a:ahLst/>
            <a:cxnLst/>
            <a:rect l="l" t="t" r="r" b="b"/>
            <a:pathLst>
              <a:path w="1386169" h="1386169">
                <a:moveTo>
                  <a:pt x="0" y="0"/>
                </a:moveTo>
                <a:lnTo>
                  <a:pt x="1386169" y="0"/>
                </a:lnTo>
                <a:lnTo>
                  <a:pt x="1386169" y="1386169"/>
                </a:lnTo>
                <a:lnTo>
                  <a:pt x="0" y="13861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55215" y="178039"/>
            <a:ext cx="11275445" cy="1882587"/>
            <a:chOff x="0" y="0"/>
            <a:chExt cx="15033927" cy="2510116"/>
          </a:xfrm>
        </p:grpSpPr>
        <p:sp>
          <p:nvSpPr>
            <p:cNvPr id="3" name="Freeform 3"/>
            <p:cNvSpPr/>
            <p:nvPr/>
          </p:nvSpPr>
          <p:spPr>
            <a:xfrm flipH="1" flipV="1">
              <a:off x="0" y="0"/>
              <a:ext cx="15033927" cy="2510116"/>
            </a:xfrm>
            <a:custGeom>
              <a:avLst/>
              <a:gdLst/>
              <a:ahLst/>
              <a:cxnLst/>
              <a:rect l="l" t="t" r="r" b="b"/>
              <a:pathLst>
                <a:path w="15033927" h="2510116">
                  <a:moveTo>
                    <a:pt x="15033927" y="2510116"/>
                  </a:moveTo>
                  <a:lnTo>
                    <a:pt x="0" y="2510116"/>
                  </a:lnTo>
                  <a:lnTo>
                    <a:pt x="0" y="0"/>
                  </a:lnTo>
                  <a:lnTo>
                    <a:pt x="15033927" y="0"/>
                  </a:lnTo>
                  <a:lnTo>
                    <a:pt x="15033927" y="2510116"/>
                  </a:lnTo>
                  <a:close/>
                </a:path>
              </a:pathLst>
            </a:custGeom>
            <a:blipFill>
              <a:blip r:embed="rId2">
                <a:extLst>
                  <a:ext uri="{96DAC541-7B7A-43D3-8B79-37D633B846F1}">
                    <asvg:svgBlip xmlns:asvg="http://schemas.microsoft.com/office/drawing/2016/SVG/main" r:embed="rId3"/>
                  </a:ext>
                </a:extLst>
              </a:blip>
              <a:stretch>
                <a:fillRect t="-535" b="-535"/>
              </a:stretch>
            </a:blipFill>
          </p:spPr>
          <p:txBody>
            <a:bodyPr/>
            <a:lstStyle/>
            <a:p>
              <a:endParaRPr lang="fr-FR"/>
            </a:p>
          </p:txBody>
        </p:sp>
        <p:sp>
          <p:nvSpPr>
            <p:cNvPr id="4" name="TextBox 4"/>
            <p:cNvSpPr txBox="1"/>
            <p:nvPr/>
          </p:nvSpPr>
          <p:spPr>
            <a:xfrm>
              <a:off x="539547" y="210483"/>
              <a:ext cx="13234091" cy="2060575"/>
            </a:xfrm>
            <a:prstGeom prst="rect">
              <a:avLst/>
            </a:prstGeom>
          </p:spPr>
          <p:txBody>
            <a:bodyPr lIns="0" tIns="0" rIns="0" bIns="0" rtlCol="0" anchor="t">
              <a:spAutoFit/>
            </a:bodyPr>
            <a:lstStyle/>
            <a:p>
              <a:pPr>
                <a:lnSpc>
                  <a:spcPts val="6033"/>
                </a:lnSpc>
              </a:pPr>
              <a:r>
                <a:rPr lang="en-US" sz="5028">
                  <a:solidFill>
                    <a:srgbClr val="FF861D"/>
                  </a:solidFill>
                  <a:latin typeface="Liberation Sans Bold"/>
                </a:rPr>
                <a:t>GERMAN REGIME</a:t>
              </a:r>
            </a:p>
            <a:p>
              <a:pPr>
                <a:lnSpc>
                  <a:spcPts val="6033"/>
                </a:lnSpc>
              </a:pPr>
              <a:r>
                <a:rPr lang="en-US" sz="5028">
                  <a:solidFill>
                    <a:srgbClr val="FFFFFF"/>
                  </a:solidFill>
                  <a:latin typeface="Liberation Sans Bold"/>
                </a:rPr>
                <a:t>TWO TYPES OF INVENTION</a:t>
              </a:r>
            </a:p>
          </p:txBody>
        </p:sp>
      </p:grpSp>
      <p:grpSp>
        <p:nvGrpSpPr>
          <p:cNvPr id="5" name="Group 5"/>
          <p:cNvGrpSpPr/>
          <p:nvPr/>
        </p:nvGrpSpPr>
        <p:grpSpPr>
          <a:xfrm>
            <a:off x="3087509" y="3196538"/>
            <a:ext cx="6056491" cy="1141572"/>
            <a:chOff x="0" y="0"/>
            <a:chExt cx="10793764" cy="2034488"/>
          </a:xfrm>
        </p:grpSpPr>
        <p:sp>
          <p:nvSpPr>
            <p:cNvPr id="6" name="Freeform 6"/>
            <p:cNvSpPr/>
            <p:nvPr/>
          </p:nvSpPr>
          <p:spPr>
            <a:xfrm>
              <a:off x="0" y="0"/>
              <a:ext cx="10795034" cy="2034488"/>
            </a:xfrm>
            <a:custGeom>
              <a:avLst/>
              <a:gdLst/>
              <a:ahLst/>
              <a:cxnLst/>
              <a:rect l="l" t="t" r="r" b="b"/>
              <a:pathLst>
                <a:path w="10795034" h="2034488">
                  <a:moveTo>
                    <a:pt x="10241314" y="2034488"/>
                  </a:moveTo>
                  <a:lnTo>
                    <a:pt x="553720" y="2034488"/>
                  </a:lnTo>
                  <a:cubicBezTo>
                    <a:pt x="247650" y="2034488"/>
                    <a:pt x="0" y="1579138"/>
                    <a:pt x="0" y="1018497"/>
                  </a:cubicBezTo>
                  <a:cubicBezTo>
                    <a:pt x="0" y="455520"/>
                    <a:pt x="247650" y="0"/>
                    <a:pt x="553720" y="0"/>
                  </a:cubicBezTo>
                  <a:lnTo>
                    <a:pt x="10241314" y="0"/>
                  </a:lnTo>
                  <a:cubicBezTo>
                    <a:pt x="10547384" y="0"/>
                    <a:pt x="10795034" y="455520"/>
                    <a:pt x="10795034" y="1018497"/>
                  </a:cubicBezTo>
                  <a:cubicBezTo>
                    <a:pt x="10793764" y="1579138"/>
                    <a:pt x="10546114" y="2034488"/>
                    <a:pt x="10241314" y="2034488"/>
                  </a:cubicBezTo>
                  <a:close/>
                </a:path>
              </a:pathLst>
            </a:custGeom>
            <a:solidFill>
              <a:srgbClr val="001A70"/>
            </a:solidFill>
          </p:spPr>
          <p:txBody>
            <a:bodyPr/>
            <a:lstStyle/>
            <a:p>
              <a:endParaRPr lang="fr-FR"/>
            </a:p>
          </p:txBody>
        </p:sp>
      </p:grpSp>
      <p:sp>
        <p:nvSpPr>
          <p:cNvPr id="7" name="Freeform 7"/>
          <p:cNvSpPr/>
          <p:nvPr/>
        </p:nvSpPr>
        <p:spPr>
          <a:xfrm>
            <a:off x="355215" y="2738624"/>
            <a:ext cx="2005965" cy="2057400"/>
          </a:xfrm>
          <a:custGeom>
            <a:avLst/>
            <a:gdLst/>
            <a:ahLst/>
            <a:cxnLst/>
            <a:rect l="l" t="t" r="r" b="b"/>
            <a:pathLst>
              <a:path w="2005965" h="2057400">
                <a:moveTo>
                  <a:pt x="0" y="0"/>
                </a:moveTo>
                <a:lnTo>
                  <a:pt x="2005965" y="0"/>
                </a:lnTo>
                <a:lnTo>
                  <a:pt x="200596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2449048" y="5653390"/>
            <a:ext cx="1232268" cy="999257"/>
          </a:xfrm>
          <a:custGeom>
            <a:avLst/>
            <a:gdLst/>
            <a:ahLst/>
            <a:cxnLst/>
            <a:rect l="l" t="t" r="r" b="b"/>
            <a:pathLst>
              <a:path w="1232268" h="999257">
                <a:moveTo>
                  <a:pt x="0" y="0"/>
                </a:moveTo>
                <a:lnTo>
                  <a:pt x="1232268" y="0"/>
                </a:lnTo>
                <a:lnTo>
                  <a:pt x="1232268" y="999258"/>
                </a:lnTo>
                <a:lnTo>
                  <a:pt x="0" y="9992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9" name="Freeform 9"/>
          <p:cNvSpPr/>
          <p:nvPr/>
        </p:nvSpPr>
        <p:spPr>
          <a:xfrm>
            <a:off x="2449048" y="7563748"/>
            <a:ext cx="1232268" cy="999257"/>
          </a:xfrm>
          <a:custGeom>
            <a:avLst/>
            <a:gdLst/>
            <a:ahLst/>
            <a:cxnLst/>
            <a:rect l="l" t="t" r="r" b="b"/>
            <a:pathLst>
              <a:path w="1232268" h="999257">
                <a:moveTo>
                  <a:pt x="0" y="0"/>
                </a:moveTo>
                <a:lnTo>
                  <a:pt x="1232268" y="0"/>
                </a:lnTo>
                <a:lnTo>
                  <a:pt x="1232268" y="999257"/>
                </a:lnTo>
                <a:lnTo>
                  <a:pt x="0" y="9992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0" name="Freeform 10"/>
          <p:cNvSpPr/>
          <p:nvPr/>
        </p:nvSpPr>
        <p:spPr>
          <a:xfrm>
            <a:off x="10535328" y="318493"/>
            <a:ext cx="1420415" cy="1420415"/>
          </a:xfrm>
          <a:custGeom>
            <a:avLst/>
            <a:gdLst/>
            <a:ahLst/>
            <a:cxnLst/>
            <a:rect l="l" t="t" r="r" b="b"/>
            <a:pathLst>
              <a:path w="1420415" h="1420415">
                <a:moveTo>
                  <a:pt x="0" y="0"/>
                </a:moveTo>
                <a:lnTo>
                  <a:pt x="1420415" y="0"/>
                </a:lnTo>
                <a:lnTo>
                  <a:pt x="1420415" y="1420414"/>
                </a:lnTo>
                <a:lnTo>
                  <a:pt x="0" y="14204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1" name="Freeform 11"/>
          <p:cNvSpPr/>
          <p:nvPr/>
        </p:nvSpPr>
        <p:spPr>
          <a:xfrm>
            <a:off x="13118803" y="318493"/>
            <a:ext cx="4548603" cy="4477531"/>
          </a:xfrm>
          <a:custGeom>
            <a:avLst/>
            <a:gdLst/>
            <a:ahLst/>
            <a:cxnLst/>
            <a:rect l="l" t="t" r="r" b="b"/>
            <a:pathLst>
              <a:path w="4548603" h="4477531">
                <a:moveTo>
                  <a:pt x="0" y="0"/>
                </a:moveTo>
                <a:lnTo>
                  <a:pt x="4548603" y="0"/>
                </a:lnTo>
                <a:lnTo>
                  <a:pt x="4548603" y="4477531"/>
                </a:lnTo>
                <a:lnTo>
                  <a:pt x="0" y="4477531"/>
                </a:lnTo>
                <a:lnTo>
                  <a:pt x="0" y="0"/>
                </a:lnTo>
                <a:close/>
              </a:path>
            </a:pathLst>
          </a:custGeom>
          <a:blipFill>
            <a:blip r:embed="rId10"/>
            <a:stretch>
              <a:fillRect/>
            </a:stretch>
          </a:blipFill>
        </p:spPr>
        <p:txBody>
          <a:bodyPr/>
          <a:lstStyle/>
          <a:p>
            <a:endParaRPr lang="fr-FR"/>
          </a:p>
        </p:txBody>
      </p:sp>
      <p:sp>
        <p:nvSpPr>
          <p:cNvPr id="12" name="TextBox 12"/>
          <p:cNvSpPr txBox="1"/>
          <p:nvPr/>
        </p:nvSpPr>
        <p:spPr>
          <a:xfrm>
            <a:off x="14629087" y="9763272"/>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13" name="TextBox 13"/>
          <p:cNvSpPr txBox="1"/>
          <p:nvPr/>
        </p:nvSpPr>
        <p:spPr>
          <a:xfrm>
            <a:off x="3693512" y="3323384"/>
            <a:ext cx="4844484" cy="783105"/>
          </a:xfrm>
          <a:prstGeom prst="rect">
            <a:avLst/>
          </a:prstGeom>
        </p:spPr>
        <p:txBody>
          <a:bodyPr lIns="0" tIns="0" rIns="0" bIns="0" rtlCol="0" anchor="t">
            <a:spAutoFit/>
          </a:bodyPr>
          <a:lstStyle/>
          <a:p>
            <a:pPr algn="ctr">
              <a:lnSpc>
                <a:spcPts val="6363"/>
              </a:lnSpc>
              <a:spcBef>
                <a:spcPct val="0"/>
              </a:spcBef>
            </a:pPr>
            <a:r>
              <a:rPr lang="en-US" sz="4545">
                <a:solidFill>
                  <a:srgbClr val="FFFFFF"/>
                </a:solidFill>
                <a:latin typeface="Liberation Sans"/>
              </a:rPr>
              <a:t>Service inventions </a:t>
            </a:r>
          </a:p>
        </p:txBody>
      </p:sp>
      <p:sp>
        <p:nvSpPr>
          <p:cNvPr id="14" name="TextBox 14"/>
          <p:cNvSpPr txBox="1"/>
          <p:nvPr/>
        </p:nvSpPr>
        <p:spPr>
          <a:xfrm>
            <a:off x="3791511" y="5510399"/>
            <a:ext cx="12047442" cy="1199516"/>
          </a:xfrm>
          <a:prstGeom prst="rect">
            <a:avLst/>
          </a:prstGeom>
        </p:spPr>
        <p:txBody>
          <a:bodyPr lIns="0" tIns="0" rIns="0" bIns="0" rtlCol="0" anchor="t">
            <a:spAutoFit/>
          </a:bodyPr>
          <a:lstStyle/>
          <a:p>
            <a:pPr>
              <a:lnSpc>
                <a:spcPts val="4759"/>
              </a:lnSpc>
              <a:spcBef>
                <a:spcPct val="0"/>
              </a:spcBef>
            </a:pPr>
            <a:r>
              <a:rPr lang="en-US" sz="3399" dirty="0">
                <a:solidFill>
                  <a:srgbClr val="FFFFFF"/>
                </a:solidFill>
                <a:latin typeface="Liberation Sans"/>
              </a:rPr>
              <a:t>Result from the obligatory duties of the employee or based on know how and resources of the employer</a:t>
            </a:r>
          </a:p>
        </p:txBody>
      </p:sp>
      <p:sp>
        <p:nvSpPr>
          <p:cNvPr id="15" name="TextBox 15"/>
          <p:cNvSpPr txBox="1"/>
          <p:nvPr/>
        </p:nvSpPr>
        <p:spPr>
          <a:xfrm>
            <a:off x="3791511" y="7420756"/>
            <a:ext cx="13875895" cy="2399666"/>
          </a:xfrm>
          <a:prstGeom prst="rect">
            <a:avLst/>
          </a:prstGeom>
        </p:spPr>
        <p:txBody>
          <a:bodyPr lIns="0" tIns="0" rIns="0" bIns="0" rtlCol="0" anchor="t">
            <a:spAutoFit/>
          </a:bodyPr>
          <a:lstStyle/>
          <a:p>
            <a:pPr algn="just">
              <a:lnSpc>
                <a:spcPts val="4759"/>
              </a:lnSpc>
            </a:pPr>
            <a:r>
              <a:rPr lang="en-US" sz="3399">
                <a:solidFill>
                  <a:srgbClr val="FFFFFF"/>
                </a:solidFill>
                <a:latin typeface="Liberation Sans"/>
              </a:rPr>
              <a:t>Employer can revendicate the invention, right of the employee to an adequate compensation based in particular on the exploitation of the patent.</a:t>
            </a:r>
          </a:p>
          <a:p>
            <a:pPr algn="just">
              <a:lnSpc>
                <a:spcPts val="4759"/>
              </a:lnSpc>
              <a:spcBef>
                <a:spcPct val="0"/>
              </a:spcBef>
            </a:pPr>
            <a:endParaRPr lang="en-US" sz="3399">
              <a:solidFill>
                <a:srgbClr val="FFFFFF"/>
              </a:solidFill>
              <a:latin typeface="Liberatio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55215" y="178039"/>
            <a:ext cx="11275445" cy="1882587"/>
            <a:chOff x="0" y="0"/>
            <a:chExt cx="15033927" cy="2510116"/>
          </a:xfrm>
        </p:grpSpPr>
        <p:sp>
          <p:nvSpPr>
            <p:cNvPr id="3" name="Freeform 3"/>
            <p:cNvSpPr/>
            <p:nvPr/>
          </p:nvSpPr>
          <p:spPr>
            <a:xfrm flipH="1" flipV="1">
              <a:off x="0" y="0"/>
              <a:ext cx="15033927" cy="2510116"/>
            </a:xfrm>
            <a:custGeom>
              <a:avLst/>
              <a:gdLst/>
              <a:ahLst/>
              <a:cxnLst/>
              <a:rect l="l" t="t" r="r" b="b"/>
              <a:pathLst>
                <a:path w="15033927" h="2510116">
                  <a:moveTo>
                    <a:pt x="15033927" y="2510116"/>
                  </a:moveTo>
                  <a:lnTo>
                    <a:pt x="0" y="2510116"/>
                  </a:lnTo>
                  <a:lnTo>
                    <a:pt x="0" y="0"/>
                  </a:lnTo>
                  <a:lnTo>
                    <a:pt x="15033927" y="0"/>
                  </a:lnTo>
                  <a:lnTo>
                    <a:pt x="15033927" y="2510116"/>
                  </a:lnTo>
                  <a:close/>
                </a:path>
              </a:pathLst>
            </a:custGeom>
            <a:blipFill>
              <a:blip r:embed="rId2">
                <a:extLst>
                  <a:ext uri="{96DAC541-7B7A-43D3-8B79-37D633B846F1}">
                    <asvg:svgBlip xmlns:asvg="http://schemas.microsoft.com/office/drawing/2016/SVG/main" r:embed="rId3"/>
                  </a:ext>
                </a:extLst>
              </a:blip>
              <a:stretch>
                <a:fillRect t="-535" b="-535"/>
              </a:stretch>
            </a:blipFill>
          </p:spPr>
          <p:txBody>
            <a:bodyPr/>
            <a:lstStyle/>
            <a:p>
              <a:endParaRPr lang="fr-FR"/>
            </a:p>
          </p:txBody>
        </p:sp>
        <p:sp>
          <p:nvSpPr>
            <p:cNvPr id="4" name="TextBox 4"/>
            <p:cNvSpPr txBox="1"/>
            <p:nvPr/>
          </p:nvSpPr>
          <p:spPr>
            <a:xfrm>
              <a:off x="539547" y="210483"/>
              <a:ext cx="13234091" cy="2060575"/>
            </a:xfrm>
            <a:prstGeom prst="rect">
              <a:avLst/>
            </a:prstGeom>
          </p:spPr>
          <p:txBody>
            <a:bodyPr lIns="0" tIns="0" rIns="0" bIns="0" rtlCol="0" anchor="t">
              <a:spAutoFit/>
            </a:bodyPr>
            <a:lstStyle/>
            <a:p>
              <a:pPr>
                <a:lnSpc>
                  <a:spcPts val="6033"/>
                </a:lnSpc>
              </a:pPr>
              <a:r>
                <a:rPr lang="en-US" sz="5028">
                  <a:solidFill>
                    <a:srgbClr val="FF861D"/>
                  </a:solidFill>
                  <a:latin typeface="Liberation Sans Bold"/>
                </a:rPr>
                <a:t>GERMAN REGIME</a:t>
              </a:r>
            </a:p>
            <a:p>
              <a:pPr>
                <a:lnSpc>
                  <a:spcPts val="6033"/>
                </a:lnSpc>
              </a:pPr>
              <a:r>
                <a:rPr lang="en-US" sz="5028">
                  <a:solidFill>
                    <a:srgbClr val="FFFFFF"/>
                  </a:solidFill>
                  <a:latin typeface="Liberation Sans Bold"/>
                </a:rPr>
                <a:t>TWO TYPES OF INVENTION</a:t>
              </a:r>
            </a:p>
          </p:txBody>
        </p:sp>
      </p:grpSp>
      <p:grpSp>
        <p:nvGrpSpPr>
          <p:cNvPr id="5" name="Group 5"/>
          <p:cNvGrpSpPr/>
          <p:nvPr/>
        </p:nvGrpSpPr>
        <p:grpSpPr>
          <a:xfrm>
            <a:off x="3087509" y="3601047"/>
            <a:ext cx="6056491" cy="1141572"/>
            <a:chOff x="0" y="0"/>
            <a:chExt cx="10793764" cy="2034488"/>
          </a:xfrm>
        </p:grpSpPr>
        <p:sp>
          <p:nvSpPr>
            <p:cNvPr id="6" name="Freeform 6"/>
            <p:cNvSpPr/>
            <p:nvPr/>
          </p:nvSpPr>
          <p:spPr>
            <a:xfrm>
              <a:off x="0" y="0"/>
              <a:ext cx="10795034" cy="2034488"/>
            </a:xfrm>
            <a:custGeom>
              <a:avLst/>
              <a:gdLst/>
              <a:ahLst/>
              <a:cxnLst/>
              <a:rect l="l" t="t" r="r" b="b"/>
              <a:pathLst>
                <a:path w="10795034" h="2034488">
                  <a:moveTo>
                    <a:pt x="10241314" y="2034488"/>
                  </a:moveTo>
                  <a:lnTo>
                    <a:pt x="553720" y="2034488"/>
                  </a:lnTo>
                  <a:cubicBezTo>
                    <a:pt x="247650" y="2034488"/>
                    <a:pt x="0" y="1579138"/>
                    <a:pt x="0" y="1018497"/>
                  </a:cubicBezTo>
                  <a:cubicBezTo>
                    <a:pt x="0" y="455520"/>
                    <a:pt x="247650" y="0"/>
                    <a:pt x="553720" y="0"/>
                  </a:cubicBezTo>
                  <a:lnTo>
                    <a:pt x="10241314" y="0"/>
                  </a:lnTo>
                  <a:cubicBezTo>
                    <a:pt x="10547384" y="0"/>
                    <a:pt x="10795034" y="455520"/>
                    <a:pt x="10795034" y="1018497"/>
                  </a:cubicBezTo>
                  <a:cubicBezTo>
                    <a:pt x="10793764" y="1579138"/>
                    <a:pt x="10546114" y="2034488"/>
                    <a:pt x="10241314" y="2034488"/>
                  </a:cubicBezTo>
                  <a:close/>
                </a:path>
              </a:pathLst>
            </a:custGeom>
            <a:solidFill>
              <a:srgbClr val="001A70"/>
            </a:solidFill>
          </p:spPr>
          <p:txBody>
            <a:bodyPr/>
            <a:lstStyle/>
            <a:p>
              <a:endParaRPr lang="fr-FR"/>
            </a:p>
          </p:txBody>
        </p:sp>
      </p:grpSp>
      <p:sp>
        <p:nvSpPr>
          <p:cNvPr id="7" name="Freeform 7"/>
          <p:cNvSpPr/>
          <p:nvPr/>
        </p:nvSpPr>
        <p:spPr>
          <a:xfrm>
            <a:off x="2449048" y="6539215"/>
            <a:ext cx="1232268" cy="999257"/>
          </a:xfrm>
          <a:custGeom>
            <a:avLst/>
            <a:gdLst/>
            <a:ahLst/>
            <a:cxnLst/>
            <a:rect l="l" t="t" r="r" b="b"/>
            <a:pathLst>
              <a:path w="1232268" h="999257">
                <a:moveTo>
                  <a:pt x="0" y="0"/>
                </a:moveTo>
                <a:lnTo>
                  <a:pt x="1232268" y="0"/>
                </a:lnTo>
                <a:lnTo>
                  <a:pt x="1232268" y="999258"/>
                </a:lnTo>
                <a:lnTo>
                  <a:pt x="0" y="999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10535328" y="318493"/>
            <a:ext cx="1420415" cy="1420415"/>
          </a:xfrm>
          <a:custGeom>
            <a:avLst/>
            <a:gdLst/>
            <a:ahLst/>
            <a:cxnLst/>
            <a:rect l="l" t="t" r="r" b="b"/>
            <a:pathLst>
              <a:path w="1420415" h="1420415">
                <a:moveTo>
                  <a:pt x="0" y="0"/>
                </a:moveTo>
                <a:lnTo>
                  <a:pt x="1420415" y="0"/>
                </a:lnTo>
                <a:lnTo>
                  <a:pt x="1420415" y="1420414"/>
                </a:lnTo>
                <a:lnTo>
                  <a:pt x="0" y="14204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9" name="Freeform 9"/>
          <p:cNvSpPr/>
          <p:nvPr/>
        </p:nvSpPr>
        <p:spPr>
          <a:xfrm>
            <a:off x="443083" y="3086979"/>
            <a:ext cx="2005965" cy="2056521"/>
          </a:xfrm>
          <a:custGeom>
            <a:avLst/>
            <a:gdLst/>
            <a:ahLst/>
            <a:cxnLst/>
            <a:rect l="l" t="t" r="r" b="b"/>
            <a:pathLst>
              <a:path w="2005965" h="2056521">
                <a:moveTo>
                  <a:pt x="0" y="0"/>
                </a:moveTo>
                <a:lnTo>
                  <a:pt x="2005965" y="0"/>
                </a:lnTo>
                <a:lnTo>
                  <a:pt x="2005965" y="2056521"/>
                </a:lnTo>
                <a:lnTo>
                  <a:pt x="0" y="20565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0" name="Freeform 10"/>
          <p:cNvSpPr/>
          <p:nvPr/>
        </p:nvSpPr>
        <p:spPr>
          <a:xfrm>
            <a:off x="13346393" y="627819"/>
            <a:ext cx="4231157" cy="4114800"/>
          </a:xfrm>
          <a:custGeom>
            <a:avLst/>
            <a:gdLst/>
            <a:ahLst/>
            <a:cxnLst/>
            <a:rect l="l" t="t" r="r" b="b"/>
            <a:pathLst>
              <a:path w="4231157" h="4114800">
                <a:moveTo>
                  <a:pt x="0" y="0"/>
                </a:moveTo>
                <a:lnTo>
                  <a:pt x="4231157" y="0"/>
                </a:lnTo>
                <a:lnTo>
                  <a:pt x="42311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11" name="TextBox 11"/>
          <p:cNvSpPr txBox="1"/>
          <p:nvPr/>
        </p:nvSpPr>
        <p:spPr>
          <a:xfrm>
            <a:off x="14629087" y="9763272"/>
            <a:ext cx="3658913" cy="834390"/>
          </a:xfrm>
          <a:prstGeom prst="rect">
            <a:avLst/>
          </a:prstGeom>
        </p:spPr>
        <p:txBody>
          <a:bodyPr lIns="0" tIns="0" rIns="0" bIns="0" rtlCol="0" anchor="t">
            <a:spAutoFit/>
          </a:bodyPr>
          <a:lstStyle/>
          <a:p>
            <a:pPr>
              <a:lnSpc>
                <a:spcPts val="3359"/>
              </a:lnSpc>
            </a:pPr>
            <a:r>
              <a:rPr lang="en-US" sz="2399">
                <a:solidFill>
                  <a:srgbClr val="F9F9F9"/>
                </a:solidFill>
                <a:latin typeface="Liberation Sans"/>
              </a:rPr>
              <a:t>© 2024 – Laure WINCKEL</a:t>
            </a:r>
          </a:p>
          <a:p>
            <a:pPr>
              <a:lnSpc>
                <a:spcPts val="3359"/>
              </a:lnSpc>
            </a:pPr>
            <a:endParaRPr lang="en-US" sz="2399">
              <a:solidFill>
                <a:srgbClr val="F9F9F9"/>
              </a:solidFill>
              <a:latin typeface="Liberation Sans"/>
            </a:endParaRPr>
          </a:p>
        </p:txBody>
      </p:sp>
      <p:sp>
        <p:nvSpPr>
          <p:cNvPr id="12" name="TextBox 12"/>
          <p:cNvSpPr txBox="1"/>
          <p:nvPr/>
        </p:nvSpPr>
        <p:spPr>
          <a:xfrm>
            <a:off x="4062406" y="3727893"/>
            <a:ext cx="4106696" cy="783105"/>
          </a:xfrm>
          <a:prstGeom prst="rect">
            <a:avLst/>
          </a:prstGeom>
        </p:spPr>
        <p:txBody>
          <a:bodyPr lIns="0" tIns="0" rIns="0" bIns="0" rtlCol="0" anchor="t">
            <a:spAutoFit/>
          </a:bodyPr>
          <a:lstStyle/>
          <a:p>
            <a:pPr algn="ctr">
              <a:lnSpc>
                <a:spcPts val="6363"/>
              </a:lnSpc>
              <a:spcBef>
                <a:spcPct val="0"/>
              </a:spcBef>
            </a:pPr>
            <a:r>
              <a:rPr lang="en-US" sz="4545">
                <a:solidFill>
                  <a:srgbClr val="FFFFFF"/>
                </a:solidFill>
                <a:latin typeface="Liberation Sans"/>
              </a:rPr>
              <a:t>Free inventions </a:t>
            </a:r>
          </a:p>
        </p:txBody>
      </p:sp>
      <p:sp>
        <p:nvSpPr>
          <p:cNvPr id="13" name="TextBox 13"/>
          <p:cNvSpPr txBox="1"/>
          <p:nvPr/>
        </p:nvSpPr>
        <p:spPr>
          <a:xfrm>
            <a:off x="3791511" y="6396224"/>
            <a:ext cx="12667033" cy="1799591"/>
          </a:xfrm>
          <a:prstGeom prst="rect">
            <a:avLst/>
          </a:prstGeom>
        </p:spPr>
        <p:txBody>
          <a:bodyPr lIns="0" tIns="0" rIns="0" bIns="0" rtlCol="0" anchor="t">
            <a:spAutoFit/>
          </a:bodyPr>
          <a:lstStyle/>
          <a:p>
            <a:pPr>
              <a:lnSpc>
                <a:spcPts val="4759"/>
              </a:lnSpc>
              <a:spcBef>
                <a:spcPct val="0"/>
              </a:spcBef>
            </a:pPr>
            <a:r>
              <a:rPr lang="en-US" sz="3399">
                <a:solidFill>
                  <a:srgbClr val="FFFFFF"/>
                </a:solidFill>
                <a:latin typeface="Liberation Sans"/>
              </a:rPr>
              <a:t>Belong to the employee that shall  license it to its employer under reasonable conditions if the invention falls within the range of the employer’s actual or planned activities.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2476</Words>
  <Application>Microsoft Macintosh PowerPoint</Application>
  <PresentationFormat>Personnalisé</PresentationFormat>
  <Paragraphs>299</Paragraphs>
  <Slides>40</Slides>
  <Notes>0</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40</vt:i4>
      </vt:variant>
    </vt:vector>
  </HeadingPairs>
  <TitlesOfParts>
    <vt:vector size="55" baseType="lpstr">
      <vt:lpstr>Montserrat</vt:lpstr>
      <vt:lpstr>Arial</vt:lpstr>
      <vt:lpstr>Liberation Sans Italics</vt:lpstr>
      <vt:lpstr>Liberation Sans</vt:lpstr>
      <vt:lpstr>Agrandir Narrow Heavy</vt:lpstr>
      <vt:lpstr>Poppins Bold</vt:lpstr>
      <vt:lpstr>Poppins Semi-Bold</vt:lpstr>
      <vt:lpstr>Liberation Sans Bold</vt:lpstr>
      <vt:lpstr>Aileron Bold</vt:lpstr>
      <vt:lpstr>Arimo</vt:lpstr>
      <vt:lpstr>Calibri</vt:lpstr>
      <vt:lpstr>Raleway Bold</vt:lpstr>
      <vt:lpstr>Aileron</vt:lpstr>
      <vt:lpstr>Open Sauce Heavy</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N°2 LAURE WINCKEL</dc:title>
  <dc:creator>WINCKEL Laure</dc:creator>
  <cp:lastModifiedBy>Thomas Le Goff</cp:lastModifiedBy>
  <cp:revision>3</cp:revision>
  <dcterms:created xsi:type="dcterms:W3CDTF">2006-08-16T00:00:00Z</dcterms:created>
  <dcterms:modified xsi:type="dcterms:W3CDTF">2024-03-19T14:47:34Z</dcterms:modified>
  <dc:identifier>DAF-QeppOwM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d26f538-337a-4593-a7e6-123667b1a538_Enabled">
    <vt:lpwstr>true</vt:lpwstr>
  </property>
  <property fmtid="{D5CDD505-2E9C-101B-9397-08002B2CF9AE}" pid="3" name="MSIP_Label_2d26f538-337a-4593-a7e6-123667b1a538_SetDate">
    <vt:lpwstr>2024-03-19T14:29:30Z</vt:lpwstr>
  </property>
  <property fmtid="{D5CDD505-2E9C-101B-9397-08002B2CF9AE}" pid="4" name="MSIP_Label_2d26f538-337a-4593-a7e6-123667b1a538_Method">
    <vt:lpwstr>Standard</vt:lpwstr>
  </property>
  <property fmtid="{D5CDD505-2E9C-101B-9397-08002B2CF9AE}" pid="5" name="MSIP_Label_2d26f538-337a-4593-a7e6-123667b1a538_Name">
    <vt:lpwstr>C1 Interne</vt:lpwstr>
  </property>
  <property fmtid="{D5CDD505-2E9C-101B-9397-08002B2CF9AE}" pid="6" name="MSIP_Label_2d26f538-337a-4593-a7e6-123667b1a538_SiteId">
    <vt:lpwstr>e242425b-70fc-44dc-9ddf-c21e304e6c80</vt:lpwstr>
  </property>
  <property fmtid="{D5CDD505-2E9C-101B-9397-08002B2CF9AE}" pid="7" name="MSIP_Label_2d26f538-337a-4593-a7e6-123667b1a538_ActionId">
    <vt:lpwstr>b2442af2-5ae0-4cb5-b389-fb05ece35a46</vt:lpwstr>
  </property>
  <property fmtid="{D5CDD505-2E9C-101B-9397-08002B2CF9AE}" pid="8" name="MSIP_Label_2d26f538-337a-4593-a7e6-123667b1a538_ContentBits">
    <vt:lpwstr>0</vt:lpwstr>
  </property>
</Properties>
</file>